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17"/>
  </p:notesMasterIdLst>
  <p:sldIdLst>
    <p:sldId id="516" r:id="rId2"/>
    <p:sldId id="517" r:id="rId3"/>
    <p:sldId id="518" r:id="rId4"/>
    <p:sldId id="519" r:id="rId5"/>
    <p:sldId id="520" r:id="rId6"/>
    <p:sldId id="521" r:id="rId7"/>
    <p:sldId id="522" r:id="rId8"/>
    <p:sldId id="523" r:id="rId9"/>
    <p:sldId id="524" r:id="rId10"/>
    <p:sldId id="525" r:id="rId11"/>
    <p:sldId id="526" r:id="rId12"/>
    <p:sldId id="527" r:id="rId13"/>
    <p:sldId id="528" r:id="rId14"/>
    <p:sldId id="850" r:id="rId15"/>
    <p:sldId id="851" r:id="rId16"/>
    <p:sldId id="529" r:id="rId17"/>
    <p:sldId id="530" r:id="rId18"/>
    <p:sldId id="531" r:id="rId19"/>
    <p:sldId id="532" r:id="rId20"/>
    <p:sldId id="533" r:id="rId21"/>
    <p:sldId id="540" r:id="rId22"/>
    <p:sldId id="534" r:id="rId23"/>
    <p:sldId id="535" r:id="rId24"/>
    <p:sldId id="536" r:id="rId25"/>
    <p:sldId id="537" r:id="rId26"/>
    <p:sldId id="538" r:id="rId27"/>
    <p:sldId id="539" r:id="rId28"/>
    <p:sldId id="541" r:id="rId29"/>
    <p:sldId id="542" r:id="rId30"/>
    <p:sldId id="543" r:id="rId31"/>
    <p:sldId id="549" r:id="rId32"/>
    <p:sldId id="551" r:id="rId33"/>
    <p:sldId id="554" r:id="rId34"/>
    <p:sldId id="546" r:id="rId35"/>
    <p:sldId id="544" r:id="rId36"/>
    <p:sldId id="545" r:id="rId37"/>
    <p:sldId id="826" r:id="rId38"/>
    <p:sldId id="827" r:id="rId39"/>
    <p:sldId id="828" r:id="rId40"/>
    <p:sldId id="829" r:id="rId41"/>
    <p:sldId id="830" r:id="rId42"/>
    <p:sldId id="831" r:id="rId43"/>
    <p:sldId id="832" r:id="rId44"/>
    <p:sldId id="833" r:id="rId45"/>
    <p:sldId id="834" r:id="rId46"/>
    <p:sldId id="835" r:id="rId47"/>
    <p:sldId id="836" r:id="rId48"/>
    <p:sldId id="464" r:id="rId49"/>
    <p:sldId id="837" r:id="rId50"/>
    <p:sldId id="465" r:id="rId51"/>
    <p:sldId id="568" r:id="rId52"/>
    <p:sldId id="569" r:id="rId53"/>
    <p:sldId id="570" r:id="rId54"/>
    <p:sldId id="587" r:id="rId55"/>
    <p:sldId id="580" r:id="rId56"/>
    <p:sldId id="581" r:id="rId57"/>
    <p:sldId id="582" r:id="rId58"/>
    <p:sldId id="584" r:id="rId59"/>
    <p:sldId id="849" r:id="rId60"/>
    <p:sldId id="583" r:id="rId61"/>
    <p:sldId id="585" r:id="rId62"/>
    <p:sldId id="761" r:id="rId63"/>
    <p:sldId id="762" r:id="rId64"/>
    <p:sldId id="763" r:id="rId65"/>
    <p:sldId id="770" r:id="rId66"/>
    <p:sldId id="776" r:id="rId67"/>
    <p:sldId id="777" r:id="rId68"/>
    <p:sldId id="772" r:id="rId69"/>
    <p:sldId id="779" r:id="rId70"/>
    <p:sldId id="839" r:id="rId71"/>
    <p:sldId id="841" r:id="rId72"/>
    <p:sldId id="843" r:id="rId73"/>
    <p:sldId id="780" r:id="rId74"/>
    <p:sldId id="845" r:id="rId75"/>
    <p:sldId id="781" r:id="rId76"/>
    <p:sldId id="782" r:id="rId77"/>
    <p:sldId id="783" r:id="rId78"/>
    <p:sldId id="846" r:id="rId79"/>
    <p:sldId id="847" r:id="rId80"/>
    <p:sldId id="848" r:id="rId81"/>
    <p:sldId id="784" r:id="rId82"/>
    <p:sldId id="785" r:id="rId83"/>
    <p:sldId id="786" r:id="rId84"/>
    <p:sldId id="787" r:id="rId85"/>
    <p:sldId id="788" r:id="rId86"/>
    <p:sldId id="789" r:id="rId87"/>
    <p:sldId id="852" r:id="rId88"/>
    <p:sldId id="853" r:id="rId89"/>
    <p:sldId id="854" r:id="rId90"/>
    <p:sldId id="792" r:id="rId91"/>
    <p:sldId id="796" r:id="rId92"/>
    <p:sldId id="798" r:id="rId93"/>
    <p:sldId id="855" r:id="rId94"/>
    <p:sldId id="802" r:id="rId95"/>
    <p:sldId id="857" r:id="rId96"/>
    <p:sldId id="856" r:id="rId97"/>
    <p:sldId id="858" r:id="rId98"/>
    <p:sldId id="859" r:id="rId99"/>
    <p:sldId id="588" r:id="rId100"/>
    <p:sldId id="589" r:id="rId101"/>
    <p:sldId id="590" r:id="rId102"/>
    <p:sldId id="591" r:id="rId103"/>
    <p:sldId id="592" r:id="rId104"/>
    <p:sldId id="594" r:id="rId105"/>
    <p:sldId id="597" r:id="rId106"/>
    <p:sldId id="598" r:id="rId107"/>
    <p:sldId id="593" r:id="rId108"/>
    <p:sldId id="601" r:id="rId109"/>
    <p:sldId id="861" r:id="rId110"/>
    <p:sldId id="607" r:id="rId111"/>
    <p:sldId id="604" r:id="rId112"/>
    <p:sldId id="256" r:id="rId113"/>
    <p:sldId id="278" r:id="rId114"/>
    <p:sldId id="258" r:id="rId115"/>
    <p:sldId id="353" r:id="rId116"/>
    <p:sldId id="354" r:id="rId117"/>
    <p:sldId id="279" r:id="rId118"/>
    <p:sldId id="259" r:id="rId119"/>
    <p:sldId id="280" r:id="rId120"/>
    <p:sldId id="348" r:id="rId121"/>
    <p:sldId id="347" r:id="rId122"/>
    <p:sldId id="349" r:id="rId123"/>
    <p:sldId id="281" r:id="rId124"/>
    <p:sldId id="300" r:id="rId125"/>
    <p:sldId id="351" r:id="rId126"/>
    <p:sldId id="352" r:id="rId127"/>
    <p:sldId id="350" r:id="rId128"/>
    <p:sldId id="355" r:id="rId129"/>
    <p:sldId id="356" r:id="rId130"/>
    <p:sldId id="357" r:id="rId131"/>
    <p:sldId id="359" r:id="rId132"/>
    <p:sldId id="358" r:id="rId133"/>
    <p:sldId id="360" r:id="rId134"/>
    <p:sldId id="361" r:id="rId135"/>
    <p:sldId id="362" r:id="rId136"/>
    <p:sldId id="363" r:id="rId137"/>
    <p:sldId id="367" r:id="rId138"/>
    <p:sldId id="365" r:id="rId139"/>
    <p:sldId id="368" r:id="rId140"/>
    <p:sldId id="298" r:id="rId141"/>
    <p:sldId id="371" r:id="rId142"/>
    <p:sldId id="370" r:id="rId143"/>
    <p:sldId id="372" r:id="rId144"/>
    <p:sldId id="320" r:id="rId145"/>
    <p:sldId id="289" r:id="rId146"/>
    <p:sldId id="290" r:id="rId147"/>
    <p:sldId id="291" r:id="rId148"/>
    <p:sldId id="369" r:id="rId149"/>
    <p:sldId id="292" r:id="rId150"/>
    <p:sldId id="293" r:id="rId151"/>
    <p:sldId id="295" r:id="rId152"/>
    <p:sldId id="373" r:id="rId153"/>
    <p:sldId id="284" r:id="rId154"/>
    <p:sldId id="310" r:id="rId155"/>
    <p:sldId id="374" r:id="rId156"/>
    <p:sldId id="288" r:id="rId157"/>
    <p:sldId id="311" r:id="rId158"/>
    <p:sldId id="312" r:id="rId159"/>
    <p:sldId id="375" r:id="rId160"/>
    <p:sldId id="321" r:id="rId161"/>
    <p:sldId id="314" r:id="rId162"/>
    <p:sldId id="313" r:id="rId163"/>
    <p:sldId id="315" r:id="rId164"/>
    <p:sldId id="267" r:id="rId165"/>
    <p:sldId id="316" r:id="rId166"/>
    <p:sldId id="317" r:id="rId167"/>
    <p:sldId id="318" r:id="rId168"/>
    <p:sldId id="269" r:id="rId169"/>
    <p:sldId id="377" r:id="rId170"/>
    <p:sldId id="322" r:id="rId171"/>
    <p:sldId id="323" r:id="rId172"/>
    <p:sldId id="324" r:id="rId173"/>
    <p:sldId id="376" r:id="rId174"/>
    <p:sldId id="270" r:id="rId175"/>
    <p:sldId id="271" r:id="rId176"/>
    <p:sldId id="325" r:id="rId177"/>
    <p:sldId id="326" r:id="rId178"/>
    <p:sldId id="327" r:id="rId179"/>
    <p:sldId id="328" r:id="rId180"/>
    <p:sldId id="302" r:id="rId181"/>
    <p:sldId id="331" r:id="rId182"/>
    <p:sldId id="332" r:id="rId183"/>
    <p:sldId id="335" r:id="rId184"/>
    <p:sldId id="378" r:id="rId185"/>
    <p:sldId id="379" r:id="rId186"/>
    <p:sldId id="337" r:id="rId187"/>
    <p:sldId id="338" r:id="rId188"/>
    <p:sldId id="333" r:id="rId189"/>
    <p:sldId id="334" r:id="rId190"/>
    <p:sldId id="482" r:id="rId191"/>
    <p:sldId id="483" r:id="rId192"/>
    <p:sldId id="484" r:id="rId193"/>
    <p:sldId id="485" r:id="rId194"/>
    <p:sldId id="488" r:id="rId195"/>
    <p:sldId id="489" r:id="rId196"/>
    <p:sldId id="490" r:id="rId197"/>
    <p:sldId id="491" r:id="rId198"/>
    <p:sldId id="493" r:id="rId199"/>
    <p:sldId id="494" r:id="rId200"/>
    <p:sldId id="495" r:id="rId201"/>
    <p:sldId id="496" r:id="rId202"/>
    <p:sldId id="497" r:id="rId203"/>
    <p:sldId id="498" r:id="rId204"/>
    <p:sldId id="499" r:id="rId205"/>
    <p:sldId id="500" r:id="rId206"/>
    <p:sldId id="501" r:id="rId207"/>
    <p:sldId id="502" r:id="rId208"/>
    <p:sldId id="503" r:id="rId209"/>
    <p:sldId id="504" r:id="rId210"/>
    <p:sldId id="505" r:id="rId211"/>
    <p:sldId id="506" r:id="rId212"/>
    <p:sldId id="508" r:id="rId213"/>
    <p:sldId id="509" r:id="rId214"/>
    <p:sldId id="510" r:id="rId215"/>
    <p:sldId id="511" r:id="rId216"/>
  </p:sldIdLst>
  <p:sldSz cx="9144000" cy="6858000" type="screen4x3"/>
  <p:notesSz cx="6858000" cy="9144000"/>
  <p:embeddedFontLst>
    <p:embeddedFont>
      <p:font typeface="Arial Narrow" panose="020B0606020202030204" pitchFamily="34" charset="0"/>
      <p:regular r:id="rId218"/>
      <p:bold r:id="rId219"/>
      <p:italic r:id="rId220"/>
      <p:boldItalic r:id="rId221"/>
    </p:embeddedFont>
    <p:embeddedFont>
      <p:font typeface="Calibri" panose="020F0502020204030204" pitchFamily="34" charset="0"/>
      <p:regular r:id="rId222"/>
      <p:bold r:id="rId223"/>
      <p:italic r:id="rId224"/>
      <p:boldItalic r:id="rId225"/>
    </p:embeddedFont>
    <p:embeddedFont>
      <p:font typeface="Cambria Math" panose="02040503050406030204" pitchFamily="18" charset="0"/>
      <p:regular r:id="rId226"/>
    </p:embeddedFont>
    <p:embeddedFont>
      <p:font typeface="Constantia" panose="02030602050306030303" pitchFamily="18" charset="0"/>
      <p:regular r:id="rId227"/>
      <p:bold r:id="rId228"/>
      <p:italic r:id="rId229"/>
      <p:boldItalic r:id="rId230"/>
    </p:embeddedFont>
    <p:embeddedFont>
      <p:font typeface="Wingdings 2" panose="05020102010507070707" pitchFamily="18" charset="2"/>
      <p:regular r:id="rId2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0792" autoAdjust="0"/>
  </p:normalViewPr>
  <p:slideViewPr>
    <p:cSldViewPr>
      <p:cViewPr varScale="1">
        <p:scale>
          <a:sx n="66" d="100"/>
          <a:sy n="66" d="100"/>
        </p:scale>
        <p:origin x="1434" y="60"/>
      </p:cViewPr>
      <p:guideLst>
        <p:guide orient="horz" pos="2160"/>
        <p:guide pos="2880"/>
      </p:guideLst>
    </p:cSldViewPr>
  </p:slideViewPr>
  <p:outlineViewPr>
    <p:cViewPr>
      <p:scale>
        <a:sx n="33" d="100"/>
        <a:sy n="33" d="100"/>
      </p:scale>
      <p:origin x="0" y="-503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font" Target="fonts/font10.fntdata"/><Relationship Id="rId201" Type="http://schemas.openxmlformats.org/officeDocument/2006/relationships/slide" Target="slides/slide200.xml"/><Relationship Id="rId222"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font" Target="fonts/font6.fntdata"/><Relationship Id="rId228"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font" Target="fonts/font1.fntdata"/><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12.fntdata"/><Relationship Id="rId19" Type="http://schemas.openxmlformats.org/officeDocument/2006/relationships/slide" Target="slides/slide18.xml"/><Relationship Id="rId224" Type="http://schemas.openxmlformats.org/officeDocument/2006/relationships/font" Target="fonts/font7.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2.fntdata"/><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13.fntdata"/><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3.fntdata"/><Relationship Id="rId225"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font" Target="fonts/font1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4.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2EE97F-2327-4FE9-8874-2C0F3581839A}" type="datetimeFigureOut">
              <a:rPr lang="en-US" smtClean="0"/>
              <a:pPr/>
              <a:t>11/18/2020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B134D-0EB3-42CB-9322-AA369738187D}" type="slidenum">
              <a:rPr lang="en-US" smtClean="0"/>
              <a:pPr/>
              <a:t>‹#›</a:t>
            </a:fld>
            <a:endParaRPr lang="en-US"/>
          </a:p>
        </p:txBody>
      </p:sp>
    </p:spTree>
    <p:extLst>
      <p:ext uri="{BB962C8B-B14F-4D97-AF65-F5344CB8AC3E}">
        <p14:creationId xmlns:p14="http://schemas.microsoft.com/office/powerpoint/2010/main" val="2816765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33</a:t>
            </a:fld>
            <a:endParaRPr lang="en-US"/>
          </a:p>
        </p:txBody>
      </p:sp>
    </p:spTree>
    <p:extLst>
      <p:ext uri="{BB962C8B-B14F-4D97-AF65-F5344CB8AC3E}">
        <p14:creationId xmlns:p14="http://schemas.microsoft.com/office/powerpoint/2010/main" val="175959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82</a:t>
            </a:fld>
            <a:endParaRPr lang="en-US"/>
          </a:p>
        </p:txBody>
      </p:sp>
    </p:spTree>
    <p:extLst>
      <p:ext uri="{BB962C8B-B14F-4D97-AF65-F5344CB8AC3E}">
        <p14:creationId xmlns:p14="http://schemas.microsoft.com/office/powerpoint/2010/main" val="203195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8A6B134D-0EB3-42CB-9322-AA369738187D}" type="slidenum">
              <a:rPr lang="en-US" smtClean="0"/>
              <a:pPr/>
              <a:t>141</a:t>
            </a:fld>
            <a:endParaRPr lang="en-US"/>
          </a:p>
        </p:txBody>
      </p:sp>
    </p:spTree>
    <p:extLst>
      <p:ext uri="{BB962C8B-B14F-4D97-AF65-F5344CB8AC3E}">
        <p14:creationId xmlns:p14="http://schemas.microsoft.com/office/powerpoint/2010/main" val="2954091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159</a:t>
            </a:fld>
            <a:endParaRPr lang="en-US"/>
          </a:p>
        </p:txBody>
      </p:sp>
    </p:spTree>
    <p:extLst>
      <p:ext uri="{BB962C8B-B14F-4D97-AF65-F5344CB8AC3E}">
        <p14:creationId xmlns:p14="http://schemas.microsoft.com/office/powerpoint/2010/main" val="52456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8CD41AC4-40F7-4FE0-8905-74C6698904F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74223539-C274-414E-836E-21403C9CE2AE}" type="datetimeFigureOut">
              <a:rPr lang="en-US" smtClean="0"/>
              <a:pPr/>
              <a:t>11/18/2020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8CD41AC4-40F7-4FE0-8905-74C6698904F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en.wikipedia.org/wiki/Tree_(set_theory)" TargetMode="External"/><Relationship Id="rId2" Type="http://schemas.openxmlformats.org/officeDocument/2006/relationships/hyperlink" Target="http://en.wikipedia.org/wiki/Well-founded" TargetMode="External"/><Relationship Id="rId1" Type="http://schemas.openxmlformats.org/officeDocument/2006/relationships/slideLayout" Target="../slideLayouts/slideLayout2.xml"/><Relationship Id="rId6" Type="http://schemas.openxmlformats.org/officeDocument/2006/relationships/hyperlink" Target="http://en.wikipedia.org/wiki/Computer_science" TargetMode="External"/><Relationship Id="rId5" Type="http://schemas.openxmlformats.org/officeDocument/2006/relationships/hyperlink" Target="http://en.wikipedia.org/wiki/Mathematical_logic" TargetMode="External"/><Relationship Id="rId4" Type="http://schemas.openxmlformats.org/officeDocument/2006/relationships/hyperlink" Target="http://en.wikipedia.org/wiki/Structural_induct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13.png"/><Relationship Id="rId4" Type="http://schemas.openxmlformats.org/officeDocument/2006/relationships/image" Target="../media/image112.png"/></Relationships>
</file>

<file path=ppt/slides/_rels/slide17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1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18.png"/><Relationship Id="rId4" Type="http://schemas.openxmlformats.org/officeDocument/2006/relationships/image" Target="../media/image11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19.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121.png"/><Relationship Id="rId4" Type="http://schemas.openxmlformats.org/officeDocument/2006/relationships/image" Target="../media/image120.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2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26.png"/><Relationship Id="rId4" Type="http://schemas.openxmlformats.org/officeDocument/2006/relationships/image" Target="../media/image125.png"/></Relationships>
</file>

<file path=ppt/slides/_rels/slide18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30.png"/><Relationship Id="rId4" Type="http://schemas.openxmlformats.org/officeDocument/2006/relationships/image" Target="../media/image129.png"/></Relationships>
</file>

<file path=ppt/slides/_rels/slide187.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134.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33.png"/><Relationship Id="rId2" Type="http://schemas.openxmlformats.org/officeDocument/2006/relationships/tags" Target="../tags/tag24.xml"/><Relationship Id="rId16" Type="http://schemas.openxmlformats.org/officeDocument/2006/relationships/image" Target="../media/image13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32.png"/><Relationship Id="rId5" Type="http://schemas.openxmlformats.org/officeDocument/2006/relationships/tags" Target="../tags/tag27.xml"/><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tags" Target="../tags/tag26.xml"/><Relationship Id="rId9" Type="http://schemas.openxmlformats.org/officeDocument/2006/relationships/slideLayout" Target="../slideLayouts/slideLayout2.xml"/><Relationship Id="rId14" Type="http://schemas.openxmlformats.org/officeDocument/2006/relationships/image" Target="../media/image135.png"/></Relationships>
</file>

<file path=ppt/slides/_rels/slide18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2.png"/><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14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140.png"/><Relationship Id="rId5" Type="http://schemas.openxmlformats.org/officeDocument/2006/relationships/tags" Target="../tags/tag35.xml"/><Relationship Id="rId10" Type="http://schemas.openxmlformats.org/officeDocument/2006/relationships/image" Target="../media/image139.png"/><Relationship Id="rId4" Type="http://schemas.openxmlformats.org/officeDocument/2006/relationships/tags" Target="../tags/tag34.xml"/><Relationship Id="rId9" Type="http://schemas.openxmlformats.org/officeDocument/2006/relationships/image" Target="../media/image138.jpeg"/></Relationships>
</file>

<file path=ppt/slides/_rels/slide1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42.png"/></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44.tmp"/><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0.tmp"/><Relationship Id="rId2" Type="http://schemas.openxmlformats.org/officeDocument/2006/relationships/image" Target="../media/image149.tmp"/><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95.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5.tmp"/><Relationship Id="rId2" Type="http://schemas.openxmlformats.org/officeDocument/2006/relationships/image" Target="../media/image154.tmp"/><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56.tmp"/><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8.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59.tmp"/><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image" Target="../media/image165.tmp"/><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69.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70.tmp"/><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image" Target="../media/image172.tmp"/><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75.tmp"/><Relationship Id="rId2" Type="http://schemas.openxmlformats.org/officeDocument/2006/relationships/image" Target="../media/image174.tmp"/><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6.tmp"/><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78.tmp"/><Relationship Id="rId2" Type="http://schemas.openxmlformats.org/officeDocument/2006/relationships/image" Target="../media/image177.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4286556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2138310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Conjecture: </a:t>
            </a:r>
            <a:r>
              <a:rPr lang="en-US" dirty="0"/>
              <a:t>The sum of the first n odd natural numbers equals n</a:t>
            </a:r>
            <a:r>
              <a:rPr lang="en-US" baseline="30000" dirty="0"/>
              <a:t>2</a:t>
            </a:r>
            <a:r>
              <a:rPr lang="en-US" dirty="0"/>
              <a:t>.</a:t>
            </a:r>
          </a:p>
        </p:txBody>
      </p:sp>
      <p:pic>
        <p:nvPicPr>
          <p:cNvPr id="15362" name="Picture 2"/>
          <p:cNvPicPr>
            <a:picLocks noChangeAspect="1" noChangeArrowheads="1"/>
          </p:cNvPicPr>
          <p:nvPr/>
        </p:nvPicPr>
        <p:blipFill>
          <a:blip r:embed="rId2"/>
          <a:srcRect/>
          <a:stretch>
            <a:fillRect/>
          </a:stretch>
        </p:blipFill>
        <p:spPr bwMode="auto">
          <a:xfrm>
            <a:off x="762000" y="1905000"/>
            <a:ext cx="7524750" cy="4371975"/>
          </a:xfrm>
          <a:prstGeom prst="rect">
            <a:avLst/>
          </a:prstGeom>
          <a:noFill/>
          <a:ln w="9525">
            <a:noFill/>
            <a:miter lim="800000"/>
            <a:headEnd/>
            <a:tailEnd/>
          </a:ln>
          <a:effectLst/>
        </p:spPr>
      </p:pic>
    </p:spTree>
    <p:extLst>
      <p:ext uri="{BB962C8B-B14F-4D97-AF65-F5344CB8AC3E}">
        <p14:creationId xmlns:p14="http://schemas.microsoft.com/office/powerpoint/2010/main" val="282810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ppt_x</p:attrName>
                                        </p:attrNameLst>
                                      </p:cBhvr>
                                      <p:tavLst>
                                        <p:tav tm="0">
                                          <p:val>
                                            <p:strVal val="#ppt_x"/>
                                          </p:val>
                                        </p:tav>
                                        <p:tav tm="100000">
                                          <p:val>
                                            <p:strVal val="#ppt_x"/>
                                          </p:val>
                                        </p:tav>
                                      </p:tavLst>
                                    </p:anim>
                                    <p:anim calcmode="lin" valueType="num">
                                      <p:cBhvr>
                                        <p:cTn id="9"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infinite ladder</a:t>
            </a:r>
          </a:p>
        </p:txBody>
      </p:sp>
      <p:sp>
        <p:nvSpPr>
          <p:cNvPr id="3" name="Content Placeholder 2"/>
          <p:cNvSpPr>
            <a:spLocks noGrp="1"/>
          </p:cNvSpPr>
          <p:nvPr>
            <p:ph idx="1"/>
          </p:nvPr>
        </p:nvSpPr>
        <p:spPr/>
        <p:txBody>
          <a:bodyPr/>
          <a:lstStyle/>
          <a:p>
            <a:r>
              <a:rPr lang="en-US" dirty="0"/>
              <a:t>Suppose that we have an infinite ladder, and we want to know whether we can reach every step on this ladder.</a:t>
            </a:r>
          </a:p>
          <a:p>
            <a:endParaRPr lang="en-US" dirty="0"/>
          </a:p>
          <a:p>
            <a:r>
              <a:rPr lang="en-US" dirty="0"/>
              <a:t>We know two things:</a:t>
            </a:r>
          </a:p>
          <a:p>
            <a:pPr lvl="1">
              <a:buNone/>
            </a:pPr>
            <a:r>
              <a:rPr lang="en-US" dirty="0"/>
              <a:t>1. We can reach the first rung of the ladder.</a:t>
            </a:r>
          </a:p>
          <a:p>
            <a:pPr lvl="1">
              <a:buNone/>
            </a:pPr>
            <a:r>
              <a:rPr lang="en-US" dirty="0"/>
              <a:t>2. If we can reach a particular rung of the ladder, then we can reach the next rung.</a:t>
            </a:r>
          </a:p>
        </p:txBody>
      </p:sp>
    </p:spTree>
    <p:extLst>
      <p:ext uri="{BB962C8B-B14F-4D97-AF65-F5344CB8AC3E}">
        <p14:creationId xmlns:p14="http://schemas.microsoft.com/office/powerpoint/2010/main" val="42080564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685800" y="914399"/>
            <a:ext cx="8001000" cy="5943601"/>
          </a:xfrm>
          <a:prstGeom prst="rect">
            <a:avLst/>
          </a:prstGeom>
          <a:noFill/>
          <a:ln w="9525">
            <a:noFill/>
            <a:miter lim="800000"/>
            <a:headEnd/>
            <a:tailEnd/>
          </a:ln>
          <a:effectLst/>
        </p:spPr>
      </p:pic>
    </p:spTree>
    <p:extLst>
      <p:ext uri="{BB962C8B-B14F-4D97-AF65-F5344CB8AC3E}">
        <p14:creationId xmlns:p14="http://schemas.microsoft.com/office/powerpoint/2010/main" val="935542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3" y="228600"/>
            <a:ext cx="8229600" cy="1143000"/>
          </a:xfrm>
        </p:spPr>
        <p:txBody>
          <a:bodyPr/>
          <a:lstStyle/>
          <a:p>
            <a:r>
              <a:rPr lang="en-US" dirty="0"/>
              <a:t>Mathematical Induction</a:t>
            </a:r>
          </a:p>
        </p:txBody>
      </p:sp>
      <p:sp>
        <p:nvSpPr>
          <p:cNvPr id="3" name="Content Placeholder 2"/>
          <p:cNvSpPr>
            <a:spLocks noGrp="1"/>
          </p:cNvSpPr>
          <p:nvPr>
            <p:ph idx="1"/>
          </p:nvPr>
        </p:nvSpPr>
        <p:spPr>
          <a:xfrm>
            <a:off x="428172" y="1371600"/>
            <a:ext cx="8229600" cy="4389120"/>
          </a:xfrm>
        </p:spPr>
        <p:txBody>
          <a:bodyPr>
            <a:noAutofit/>
          </a:bodyPr>
          <a:lstStyle/>
          <a:p>
            <a:r>
              <a:rPr lang="en-US" sz="2400" dirty="0"/>
              <a:t>Mathematical statements assert that a property is true for all positive integers.</a:t>
            </a:r>
          </a:p>
          <a:p>
            <a:endParaRPr lang="en-US" sz="2400" dirty="0"/>
          </a:p>
          <a:p>
            <a:r>
              <a:rPr lang="en-US" sz="2400" dirty="0"/>
              <a:t>Proofs using mathematical induction have two parts. </a:t>
            </a:r>
          </a:p>
          <a:p>
            <a:pPr lvl="1"/>
            <a:r>
              <a:rPr lang="en-US" sz="2000" dirty="0"/>
              <a:t>First, they show that the statement holds for the positive integer 1 (base case). </a:t>
            </a:r>
          </a:p>
          <a:p>
            <a:pPr lvl="1"/>
            <a:r>
              <a:rPr lang="en-US" sz="2000" dirty="0"/>
              <a:t>Second, they show that if the statement holds for a positive integer then it must also hold for the next larger integer. (inductive case)</a:t>
            </a:r>
          </a:p>
          <a:p>
            <a:pPr lvl="1"/>
            <a:endParaRPr lang="en-US" sz="2000" dirty="0"/>
          </a:p>
          <a:p>
            <a:r>
              <a:rPr lang="en-US" sz="2400" dirty="0"/>
              <a:t>The method can be extended to prove statements about more general </a:t>
            </a:r>
            <a:r>
              <a:rPr lang="en-US" sz="2400" dirty="0">
                <a:hlinkClick r:id="rId2" tooltip="Well-founded"/>
              </a:rPr>
              <a:t>well-founded</a:t>
            </a:r>
            <a:r>
              <a:rPr lang="en-US" sz="2400" dirty="0"/>
              <a:t> structures, such as </a:t>
            </a:r>
            <a:r>
              <a:rPr lang="en-US" sz="2400" dirty="0">
                <a:hlinkClick r:id="rId3" tooltip="Tree (set theory)"/>
              </a:rPr>
              <a:t>trees</a:t>
            </a:r>
            <a:r>
              <a:rPr lang="en-US" sz="2400" dirty="0"/>
              <a:t>; this generalization, known as </a:t>
            </a:r>
            <a:r>
              <a:rPr lang="en-US" sz="2400" dirty="0">
                <a:hlinkClick r:id="rId4" tooltip="Structural induction"/>
              </a:rPr>
              <a:t>structural induction</a:t>
            </a:r>
            <a:r>
              <a:rPr lang="en-US" sz="2400" dirty="0"/>
              <a:t>, is used in </a:t>
            </a:r>
            <a:r>
              <a:rPr lang="en-US" sz="2400" dirty="0">
                <a:hlinkClick r:id="rId5" tooltip="Mathematical logic"/>
              </a:rPr>
              <a:t>mathematical logic</a:t>
            </a:r>
            <a:r>
              <a:rPr lang="en-US" sz="2400" dirty="0"/>
              <a:t> and </a:t>
            </a:r>
            <a:r>
              <a:rPr lang="en-US" sz="2400" dirty="0">
                <a:hlinkClick r:id="rId6" tooltip="Computer science"/>
              </a:rPr>
              <a:t>computer science</a:t>
            </a:r>
            <a:r>
              <a:rPr lang="en-US" sz="2400" dirty="0"/>
              <a:t>.</a:t>
            </a:r>
          </a:p>
        </p:txBody>
      </p:sp>
    </p:spTree>
    <p:extLst>
      <p:ext uri="{BB962C8B-B14F-4D97-AF65-F5344CB8AC3E}">
        <p14:creationId xmlns:p14="http://schemas.microsoft.com/office/powerpoint/2010/main" val="251108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p:txBody>
          <a:bodyPr>
            <a:normAutofit fontScale="92500" lnSpcReduction="20000"/>
          </a:bodyPr>
          <a:lstStyle/>
          <a:p>
            <a:r>
              <a:rPr lang="en-US" dirty="0"/>
              <a:t>It is extremely important to note that mathematical induction can be used only to prove results obtained in some other way. </a:t>
            </a:r>
          </a:p>
          <a:p>
            <a:endParaRPr lang="en-US" dirty="0"/>
          </a:p>
          <a:p>
            <a:r>
              <a:rPr lang="en-US" dirty="0"/>
              <a:t>It is </a:t>
            </a:r>
            <a:r>
              <a:rPr lang="en-US" i="1" dirty="0"/>
              <a:t>not a tool for discovering formulae or </a:t>
            </a:r>
            <a:r>
              <a:rPr lang="en-US" dirty="0"/>
              <a:t>theorems.</a:t>
            </a:r>
          </a:p>
          <a:p>
            <a:endParaRPr lang="en-US" dirty="0"/>
          </a:p>
          <a:p>
            <a:r>
              <a:rPr lang="en-US" dirty="0"/>
              <a:t>Mathematicians sometimes find proofs by mathematical induction unsatisfying because they do not provide insights as to why theorems are true.</a:t>
            </a:r>
          </a:p>
          <a:p>
            <a:pPr>
              <a:buNone/>
            </a:pPr>
            <a:r>
              <a:rPr lang="en-US" dirty="0"/>
              <a:t> </a:t>
            </a:r>
          </a:p>
          <a:p>
            <a:r>
              <a:rPr lang="en-US" dirty="0"/>
              <a:t>You can prove a theorem by mathematical induction even if you do not have the slightest idea why it is true!</a:t>
            </a:r>
          </a:p>
        </p:txBody>
      </p:sp>
    </p:spTree>
    <p:extLst>
      <p:ext uri="{BB962C8B-B14F-4D97-AF65-F5344CB8AC3E}">
        <p14:creationId xmlns:p14="http://schemas.microsoft.com/office/powerpoint/2010/main" val="32137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6200" y="552450"/>
            <a:ext cx="8991600" cy="5753100"/>
          </a:xfrm>
          <a:prstGeom prst="rect">
            <a:avLst/>
          </a:prstGeom>
          <a:noFill/>
          <a:ln w="9525">
            <a:noFill/>
            <a:miter lim="800000"/>
            <a:headEnd/>
            <a:tailEnd/>
          </a:ln>
          <a:effectLst/>
        </p:spPr>
      </p:pic>
    </p:spTree>
    <p:extLst>
      <p:ext uri="{BB962C8B-B14F-4D97-AF65-F5344CB8AC3E}">
        <p14:creationId xmlns:p14="http://schemas.microsoft.com/office/powerpoint/2010/main" val="16712337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838200" y="304800"/>
            <a:ext cx="7058025" cy="6295490"/>
          </a:xfrm>
          <a:prstGeom prst="rect">
            <a:avLst/>
          </a:prstGeom>
          <a:noFill/>
          <a:ln w="9525">
            <a:noFill/>
            <a:miter lim="800000"/>
            <a:headEnd/>
            <a:tailEnd/>
          </a:ln>
          <a:effectLst/>
        </p:spPr>
      </p:pic>
    </p:spTree>
    <p:extLst>
      <p:ext uri="{BB962C8B-B14F-4D97-AF65-F5344CB8AC3E}">
        <p14:creationId xmlns:p14="http://schemas.microsoft.com/office/powerpoint/2010/main" val="1304799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6FB933-29D4-4C67-93B3-9B42D49A7CF8}"/>
              </a:ext>
            </a:extLst>
          </p:cNvPr>
          <p:cNvPicPr>
            <a:picLocks noChangeAspect="1"/>
          </p:cNvPicPr>
          <p:nvPr/>
        </p:nvPicPr>
        <p:blipFill>
          <a:blip r:embed="rId2"/>
          <a:stretch>
            <a:fillRect/>
          </a:stretch>
        </p:blipFill>
        <p:spPr>
          <a:xfrm>
            <a:off x="381000" y="990600"/>
            <a:ext cx="7848600" cy="4876800"/>
          </a:xfrm>
          <a:prstGeom prst="rect">
            <a:avLst/>
          </a:prstGeom>
        </p:spPr>
      </p:pic>
    </p:spTree>
    <p:extLst>
      <p:ext uri="{BB962C8B-B14F-4D97-AF65-F5344CB8AC3E}">
        <p14:creationId xmlns:p14="http://schemas.microsoft.com/office/powerpoint/2010/main" val="12210836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C215E7-F36A-4BD1-B12F-F39D34D780ED}"/>
              </a:ext>
            </a:extLst>
          </p:cNvPr>
          <p:cNvPicPr>
            <a:picLocks noChangeAspect="1"/>
          </p:cNvPicPr>
          <p:nvPr/>
        </p:nvPicPr>
        <p:blipFill>
          <a:blip r:embed="rId2"/>
          <a:stretch>
            <a:fillRect/>
          </a:stretch>
        </p:blipFill>
        <p:spPr>
          <a:xfrm>
            <a:off x="383381" y="533400"/>
            <a:ext cx="8377237" cy="6096000"/>
          </a:xfrm>
          <a:prstGeom prst="rect">
            <a:avLst/>
          </a:prstGeom>
        </p:spPr>
      </p:pic>
    </p:spTree>
    <p:extLst>
      <p:ext uri="{BB962C8B-B14F-4D97-AF65-F5344CB8AC3E}">
        <p14:creationId xmlns:p14="http://schemas.microsoft.com/office/powerpoint/2010/main" val="25601251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DF5D74-44C9-42F6-ABD5-38BCADB843AD}"/>
              </a:ext>
            </a:extLst>
          </p:cNvPr>
          <p:cNvPicPr>
            <a:picLocks noChangeAspect="1"/>
          </p:cNvPicPr>
          <p:nvPr/>
        </p:nvPicPr>
        <p:blipFill>
          <a:blip r:embed="rId2"/>
          <a:stretch>
            <a:fillRect/>
          </a:stretch>
        </p:blipFill>
        <p:spPr>
          <a:xfrm>
            <a:off x="381000" y="795337"/>
            <a:ext cx="6477000" cy="2438400"/>
          </a:xfrm>
          <a:prstGeom prst="rect">
            <a:avLst/>
          </a:prstGeom>
        </p:spPr>
      </p:pic>
      <p:pic>
        <p:nvPicPr>
          <p:cNvPr id="5" name="Picture 4">
            <a:extLst>
              <a:ext uri="{FF2B5EF4-FFF2-40B4-BE49-F238E27FC236}">
                <a16:creationId xmlns:a16="http://schemas.microsoft.com/office/drawing/2014/main" id="{5C07A5E1-9082-45FF-966C-00EE4999AD89}"/>
              </a:ext>
            </a:extLst>
          </p:cNvPr>
          <p:cNvPicPr>
            <a:picLocks noChangeAspect="1"/>
          </p:cNvPicPr>
          <p:nvPr/>
        </p:nvPicPr>
        <p:blipFill>
          <a:blip r:embed="rId3"/>
          <a:stretch>
            <a:fillRect/>
          </a:stretch>
        </p:blipFill>
        <p:spPr>
          <a:xfrm>
            <a:off x="1219200" y="3233737"/>
            <a:ext cx="7336971" cy="2633663"/>
          </a:xfrm>
          <a:prstGeom prst="rect">
            <a:avLst/>
          </a:prstGeom>
        </p:spPr>
      </p:pic>
    </p:spTree>
    <p:extLst>
      <p:ext uri="{BB962C8B-B14F-4D97-AF65-F5344CB8AC3E}">
        <p14:creationId xmlns:p14="http://schemas.microsoft.com/office/powerpoint/2010/main" val="279941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448694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ACF0A7-B0BB-4CCB-BE08-0798505460DE}"/>
              </a:ext>
            </a:extLst>
          </p:cNvPr>
          <p:cNvPicPr>
            <a:picLocks noChangeAspect="1"/>
          </p:cNvPicPr>
          <p:nvPr/>
        </p:nvPicPr>
        <p:blipFill>
          <a:blip r:embed="rId2"/>
          <a:stretch>
            <a:fillRect/>
          </a:stretch>
        </p:blipFill>
        <p:spPr>
          <a:xfrm>
            <a:off x="304800" y="204787"/>
            <a:ext cx="8281987" cy="6448425"/>
          </a:xfrm>
          <a:prstGeom prst="rect">
            <a:avLst/>
          </a:prstGeom>
        </p:spPr>
      </p:pic>
    </p:spTree>
    <p:extLst>
      <p:ext uri="{BB962C8B-B14F-4D97-AF65-F5344CB8AC3E}">
        <p14:creationId xmlns:p14="http://schemas.microsoft.com/office/powerpoint/2010/main" val="5767711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A1FAA4-7DC7-4DAE-B283-C13B3EEC6E8D}"/>
              </a:ext>
            </a:extLst>
          </p:cNvPr>
          <p:cNvPicPr>
            <a:picLocks noChangeAspect="1"/>
          </p:cNvPicPr>
          <p:nvPr/>
        </p:nvPicPr>
        <p:blipFill>
          <a:blip r:embed="rId2"/>
          <a:stretch>
            <a:fillRect/>
          </a:stretch>
        </p:blipFill>
        <p:spPr>
          <a:xfrm>
            <a:off x="304800" y="533401"/>
            <a:ext cx="8534400" cy="5943600"/>
          </a:xfrm>
          <a:prstGeom prst="rect">
            <a:avLst/>
          </a:prstGeom>
        </p:spPr>
      </p:pic>
    </p:spTree>
    <p:extLst>
      <p:ext uri="{BB962C8B-B14F-4D97-AF65-F5344CB8AC3E}">
        <p14:creationId xmlns:p14="http://schemas.microsoft.com/office/powerpoint/2010/main" val="3564567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Counting</a:t>
            </a:r>
          </a:p>
        </p:txBody>
      </p:sp>
      <p:sp>
        <p:nvSpPr>
          <p:cNvPr id="3" name="Subtitle 2"/>
          <p:cNvSpPr>
            <a:spLocks noGrp="1"/>
          </p:cNvSpPr>
          <p:nvPr>
            <p:ph type="subTitle" idx="1"/>
          </p:nvPr>
        </p:nvSpPr>
        <p:spPr/>
        <p:txBody>
          <a:bodyPr/>
          <a:lstStyle/>
          <a:p>
            <a:r>
              <a:rPr lang="en-US" dirty="0"/>
              <a:t>Chapter 6</a:t>
            </a:r>
          </a:p>
        </p:txBody>
      </p:sp>
      <p:sp>
        <p:nvSpPr>
          <p:cNvPr id="4" name="TextBox 3"/>
          <p:cNvSpPr txBox="1"/>
          <p:nvPr/>
        </p:nvSpPr>
        <p:spPr>
          <a:xfrm>
            <a:off x="6629400" y="3732092"/>
            <a:ext cx="2133600" cy="369332"/>
          </a:xfrm>
          <a:prstGeom prst="rect">
            <a:avLst/>
          </a:prstGeom>
          <a:noFill/>
        </p:spPr>
        <p:txBody>
          <a:bodyPr wrap="square" rtlCol="0">
            <a:spAutoFit/>
          </a:bodyPr>
          <a:lstStyle/>
          <a:p>
            <a:r>
              <a:rPr lang="en-US" dirty="0"/>
              <a:t>Mr. Shoaib Raza</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The Basics of Counting</a:t>
            </a:r>
          </a:p>
          <a:p>
            <a:r>
              <a:rPr lang="en-US" dirty="0"/>
              <a:t>The Pigeonhole Principle</a:t>
            </a:r>
          </a:p>
          <a:p>
            <a:r>
              <a:rPr lang="en-US" dirty="0"/>
              <a:t>Permutations and Combinations</a:t>
            </a:r>
          </a:p>
          <a:p>
            <a:r>
              <a:rPr lang="en-US" dirty="0"/>
              <a:t>Binomial Coefficients and Identities</a:t>
            </a:r>
          </a:p>
          <a:p>
            <a:r>
              <a:rPr lang="en-US" dirty="0"/>
              <a:t>Generalized Permutations and Combinations</a:t>
            </a:r>
          </a:p>
          <a:p>
            <a:pPr>
              <a:buNone/>
            </a:pPr>
            <a:endParaRPr lang="en-US" dirty="0"/>
          </a:p>
          <a:p>
            <a:pPr lvl="1">
              <a:buNone/>
            </a:pPr>
            <a:endParaRPr lang="en-US" dirty="0"/>
          </a:p>
          <a:p>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Basics of Counting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a:t>
            </a:r>
            <a:r>
              <a:rPr lang="en-US" dirty="0"/>
              <a:t>.</a:t>
            </a:r>
            <a:r>
              <a:rPr lang="en-US" dirty="0">
                <a:latin typeface="Cambria Math" pitchFamily="18" charset="0"/>
                <a:ea typeface="Cambria Math" pitchFamily="18" charset="0"/>
              </a:rPr>
              <a:t>1</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normAutofit/>
          </a:bodyPr>
          <a:lstStyle/>
          <a:p>
            <a:r>
              <a:rPr lang="en-US" sz="4800" dirty="0"/>
              <a:t>COMBINATORICS</a:t>
            </a:r>
          </a:p>
        </p:txBody>
      </p:sp>
      <p:sp>
        <p:nvSpPr>
          <p:cNvPr id="3" name="Content Placeholder 2"/>
          <p:cNvSpPr>
            <a:spLocks noGrp="1"/>
          </p:cNvSpPr>
          <p:nvPr>
            <p:ph idx="1"/>
          </p:nvPr>
        </p:nvSpPr>
        <p:spPr/>
        <p:txBody>
          <a:bodyPr/>
          <a:lstStyle/>
          <a:p>
            <a:r>
              <a:rPr lang="en-US" dirty="0"/>
              <a:t>Combinatorics is the mathematics of counting and arranging objects. Counting of objects with certain properties (enumeration) is required to solve many different types of problem.</a:t>
            </a:r>
          </a:p>
          <a:p>
            <a:r>
              <a:rPr lang="en-US" dirty="0"/>
              <a:t>Applications, include topics as diverse as codes, circuit design and algorithm complexity [and gambling]</a:t>
            </a:r>
          </a:p>
          <a:p>
            <a:endParaRPr lang="en-US" dirty="0"/>
          </a:p>
        </p:txBody>
      </p:sp>
    </p:spTree>
    <p:extLst>
      <p:ext uri="{BB962C8B-B14F-4D97-AF65-F5344CB8AC3E}">
        <p14:creationId xmlns:p14="http://schemas.microsoft.com/office/powerpoint/2010/main" val="25020412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Counting</a:t>
            </a:r>
          </a:p>
        </p:txBody>
      </p:sp>
      <p:sp>
        <p:nvSpPr>
          <p:cNvPr id="3" name="Content Placeholder 2"/>
          <p:cNvSpPr>
            <a:spLocks noGrp="1"/>
          </p:cNvSpPr>
          <p:nvPr>
            <p:ph idx="1"/>
          </p:nvPr>
        </p:nvSpPr>
        <p:spPr>
          <a:xfrm>
            <a:off x="457200" y="1219200"/>
            <a:ext cx="8229600" cy="5105400"/>
          </a:xfrm>
        </p:spPr>
        <p:txBody>
          <a:bodyPr>
            <a:normAutofit/>
          </a:bodyPr>
          <a:lstStyle/>
          <a:p>
            <a:r>
              <a:rPr lang="en-US" sz="2400" dirty="0"/>
              <a:t>Enumeration, the counting of objects with certain properties, is an important part of combinatorics. </a:t>
            </a:r>
          </a:p>
          <a:p>
            <a:r>
              <a:rPr lang="en-US" sz="2400" dirty="0"/>
              <a:t>We must count objects to solve many different types of problems. For example, counting is used to:</a:t>
            </a:r>
          </a:p>
          <a:p>
            <a:pPr marL="457200" indent="-457200">
              <a:buFont typeface="+mj-lt"/>
              <a:buAutoNum type="arabicPeriod"/>
            </a:pPr>
            <a:r>
              <a:rPr lang="en-US" sz="2400" dirty="0"/>
              <a:t>Determine number of ordered or unordered arrangement of objects.</a:t>
            </a:r>
          </a:p>
          <a:p>
            <a:pPr marL="457200" indent="-457200">
              <a:buFont typeface="+mj-lt"/>
              <a:buAutoNum type="arabicPeriod"/>
            </a:pPr>
            <a:r>
              <a:rPr lang="en-US" sz="2400" dirty="0"/>
              <a:t>Generate all the arrangements of a specified kind which is important in computer simulations.</a:t>
            </a:r>
          </a:p>
          <a:p>
            <a:pPr marL="457200" indent="-457200">
              <a:buFont typeface="+mj-lt"/>
              <a:buAutoNum type="arabicPeriod"/>
            </a:pPr>
            <a:r>
              <a:rPr lang="en-US" sz="2400" dirty="0"/>
              <a:t>Compute probabilities of events.</a:t>
            </a:r>
          </a:p>
          <a:p>
            <a:pPr marL="457200" indent="-457200">
              <a:buFont typeface="+mj-lt"/>
              <a:buAutoNum type="arabicPeriod"/>
            </a:pPr>
            <a:r>
              <a:rPr lang="en-US" sz="2400" dirty="0"/>
              <a:t>Analyze the chance of winning games, lotteries etc.</a:t>
            </a:r>
          </a:p>
          <a:p>
            <a:pPr marL="457200" indent="-457200">
              <a:buFont typeface="+mj-lt"/>
              <a:buAutoNum type="arabicPeriod"/>
            </a:pPr>
            <a:r>
              <a:rPr lang="en-US" sz="2400" dirty="0"/>
              <a:t>Determine the complexity of algorithms.</a:t>
            </a:r>
          </a:p>
          <a:p>
            <a:endParaRPr lang="en-US" sz="2400" dirty="0"/>
          </a:p>
          <a:p>
            <a:endParaRPr lang="en-US" dirty="0"/>
          </a:p>
        </p:txBody>
      </p:sp>
    </p:spTree>
    <p:extLst>
      <p:ext uri="{BB962C8B-B14F-4D97-AF65-F5344CB8AC3E}">
        <p14:creationId xmlns:p14="http://schemas.microsoft.com/office/powerpoint/2010/main" val="31660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Sum Rule</a:t>
            </a:r>
          </a:p>
          <a:p>
            <a:r>
              <a:rPr lang="en-US" dirty="0"/>
              <a:t>The Product Rule</a:t>
            </a:r>
          </a:p>
          <a:p>
            <a:r>
              <a:rPr lang="en-US" dirty="0"/>
              <a:t>The Subtraction Rule</a:t>
            </a:r>
          </a:p>
          <a:p>
            <a:r>
              <a:rPr lang="en-US" dirty="0"/>
              <a:t>The Division Rule</a:t>
            </a:r>
          </a:p>
          <a:p>
            <a:r>
              <a:rPr lang="en-US" dirty="0"/>
              <a:t>Examples, Examples, and Examples</a:t>
            </a:r>
          </a:p>
          <a:p>
            <a:r>
              <a:rPr lang="en-US" dirty="0"/>
              <a:t>Tree Diagrams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buNone/>
            </a:pPr>
            <a:r>
              <a:rPr lang="en-US" b="1" dirty="0"/>
              <a:t>   </a:t>
            </a:r>
            <a:r>
              <a:rPr lang="en-US" sz="3600" b="1" dirty="0"/>
              <a:t>The Sum Rule</a:t>
            </a:r>
            <a:r>
              <a:rPr lang="en-US" sz="3600" dirty="0"/>
              <a:t>: If a task can be done either in one of </a:t>
            </a:r>
            <a:r>
              <a:rPr lang="en-US" sz="3600" i="1" dirty="0"/>
              <a:t>n</a:t>
            </a:r>
            <a:r>
              <a:rPr lang="en-US" sz="3600" baseline="-25000" dirty="0">
                <a:latin typeface="Cambria Math" pitchFamily="18" charset="0"/>
                <a:ea typeface="Cambria Math" pitchFamily="18" charset="0"/>
              </a:rPr>
              <a:t>1</a:t>
            </a:r>
            <a:r>
              <a:rPr lang="en-US" sz="3600" dirty="0"/>
              <a:t> ways or in one of   </a:t>
            </a:r>
            <a:r>
              <a:rPr lang="en-US" sz="3600" i="1" dirty="0"/>
              <a:t>n</a:t>
            </a:r>
            <a:r>
              <a:rPr lang="en-US" sz="3600" baseline="-25000" dirty="0">
                <a:latin typeface="Cambria Math" pitchFamily="18" charset="0"/>
                <a:ea typeface="Cambria Math" pitchFamily="18" charset="0"/>
              </a:rPr>
              <a:t>2</a:t>
            </a:r>
            <a:r>
              <a:rPr lang="en-US" sz="3600" dirty="0"/>
              <a:t> ways to do the second task, where none of the set of</a:t>
            </a:r>
            <a:r>
              <a:rPr lang="en-US" sz="3600" i="1" dirty="0"/>
              <a:t> n</a:t>
            </a:r>
            <a:r>
              <a:rPr lang="en-US" sz="3600" baseline="-25000" dirty="0">
                <a:latin typeface="Cambria Math" pitchFamily="18" charset="0"/>
                <a:ea typeface="Cambria Math" pitchFamily="18" charset="0"/>
              </a:rPr>
              <a:t>1</a:t>
            </a:r>
            <a:r>
              <a:rPr lang="en-US" sz="3600" dirty="0"/>
              <a:t> ways is the same as any of the  </a:t>
            </a:r>
            <a:r>
              <a:rPr lang="en-US" sz="3600" i="1" dirty="0"/>
              <a:t>n</a:t>
            </a:r>
            <a:r>
              <a:rPr lang="en-US" sz="3600" baseline="-25000" dirty="0">
                <a:latin typeface="Cambria Math" pitchFamily="18" charset="0"/>
                <a:ea typeface="Cambria Math" pitchFamily="18" charset="0"/>
              </a:rPr>
              <a:t>2</a:t>
            </a:r>
            <a:r>
              <a:rPr lang="en-US" sz="3600" dirty="0"/>
              <a:t> ways,  then there are </a:t>
            </a:r>
            <a:r>
              <a:rPr lang="en-US" sz="3600" i="1" dirty="0"/>
              <a:t>n</a:t>
            </a:r>
            <a:r>
              <a:rPr lang="en-US" sz="3600" baseline="-25000" dirty="0">
                <a:latin typeface="Cambria Math" pitchFamily="18" charset="0"/>
                <a:ea typeface="Cambria Math" pitchFamily="18" charset="0"/>
              </a:rPr>
              <a:t>1 </a:t>
            </a:r>
            <a:r>
              <a:rPr lang="en-US" sz="3600" dirty="0">
                <a:latin typeface="Cambria Math"/>
                <a:ea typeface="Cambria Math"/>
              </a:rPr>
              <a:t>+</a:t>
            </a:r>
            <a:r>
              <a:rPr lang="en-US" sz="3600" i="1" dirty="0"/>
              <a:t> n</a:t>
            </a:r>
            <a:r>
              <a:rPr lang="en-US" sz="3600" baseline="-25000" dirty="0">
                <a:latin typeface="Cambria Math" pitchFamily="18" charset="0"/>
                <a:ea typeface="Cambria Math" pitchFamily="18" charset="0"/>
              </a:rPr>
              <a:t>2</a:t>
            </a:r>
            <a:r>
              <a:rPr lang="en-US" sz="3600" dirty="0"/>
              <a:t> ways  to do the task.</a:t>
            </a:r>
          </a:p>
          <a:p>
            <a:endParaRPr lang="en-US" dirty="0"/>
          </a:p>
          <a:p>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000" dirty="0"/>
              <a:t>The Sum Rule in terms of sets.</a:t>
            </a:r>
          </a:p>
        </p:txBody>
      </p:sp>
      <p:sp>
        <p:nvSpPr>
          <p:cNvPr id="3" name="Content Placeholder 2"/>
          <p:cNvSpPr>
            <a:spLocks noGrp="1"/>
          </p:cNvSpPr>
          <p:nvPr>
            <p:ph idx="1"/>
          </p:nvPr>
        </p:nvSpPr>
        <p:spPr>
          <a:xfrm>
            <a:off x="457200" y="1935480"/>
            <a:ext cx="8534400" cy="4389120"/>
          </a:xfrm>
        </p:spPr>
        <p:txBody>
          <a:bodyPr>
            <a:normAutofit/>
          </a:bodyPr>
          <a:lstStyle/>
          <a:p>
            <a:r>
              <a:rPr lang="en-US" dirty="0"/>
              <a:t>The sum rule can be phrased in terms of sets.</a:t>
            </a:r>
          </a:p>
          <a:p>
            <a:pPr>
              <a:buNone/>
            </a:pPr>
            <a:r>
              <a:rPr lang="en-US" dirty="0"/>
              <a:t>          |</a:t>
            </a:r>
            <a:r>
              <a:rPr lang="en-US" i="1" dirty="0"/>
              <a:t>A</a:t>
            </a:r>
            <a:r>
              <a:rPr lang="en-US" dirty="0">
                <a:latin typeface="Cambria Math" pitchFamily="18" charset="0"/>
                <a:ea typeface="Cambria Math" pitchFamily="18" charset="0"/>
              </a:rPr>
              <a:t> </a:t>
            </a:r>
            <a:r>
              <a:rPr lang="en-US" dirty="0">
                <a:latin typeface="Cambria Math"/>
                <a:ea typeface="Cambria Math"/>
              </a:rPr>
              <a:t>∪ </a:t>
            </a:r>
            <a:r>
              <a:rPr lang="en-US" i="1" dirty="0"/>
              <a:t>B</a:t>
            </a:r>
            <a:r>
              <a:rPr lang="en-US" dirty="0"/>
              <a:t>|= |</a:t>
            </a:r>
            <a:r>
              <a:rPr lang="en-US" i="1" dirty="0"/>
              <a:t>A</a:t>
            </a:r>
            <a:r>
              <a:rPr lang="en-US" dirty="0"/>
              <a:t>| + |</a:t>
            </a:r>
            <a:r>
              <a:rPr lang="en-US" i="1" dirty="0"/>
              <a:t>B</a:t>
            </a:r>
            <a:r>
              <a:rPr lang="en-US" dirty="0"/>
              <a:t>| as long as </a:t>
            </a:r>
            <a:r>
              <a:rPr lang="en-US" i="1" dirty="0"/>
              <a:t>A</a:t>
            </a:r>
            <a:r>
              <a:rPr lang="en-US" dirty="0"/>
              <a:t> and </a:t>
            </a:r>
            <a:r>
              <a:rPr lang="en-US" i="1" dirty="0"/>
              <a:t>B</a:t>
            </a:r>
            <a:r>
              <a:rPr lang="en-US" dirty="0"/>
              <a:t> are disjoint sets.</a:t>
            </a:r>
          </a:p>
          <a:p>
            <a:r>
              <a:rPr lang="en-US" dirty="0"/>
              <a:t>Or more generally,</a:t>
            </a:r>
          </a:p>
          <a:p>
            <a:endParaRPr lang="en-US" dirty="0"/>
          </a:p>
          <a:p>
            <a:pPr>
              <a:buNone/>
            </a:pPr>
            <a:endParaRPr lang="en-US" dirty="0"/>
          </a:p>
          <a:p>
            <a:pPr>
              <a:buNone/>
            </a:pPr>
            <a:endParaRPr lang="en-US" dirty="0"/>
          </a:p>
          <a:p>
            <a:r>
              <a:rPr lang="en-US" dirty="0"/>
              <a:t>The case where the sets have elements in common will be discussed when we consider the subtraction rule and taken up fully in Chapter 8.</a:t>
            </a:r>
          </a:p>
          <a:p>
            <a:pPr>
              <a:buNone/>
            </a:pPr>
            <a:endParaRPr lang="en-US" dirty="0"/>
          </a:p>
        </p:txBody>
      </p:sp>
      <p:sp>
        <p:nvSpPr>
          <p:cNvPr id="5" name="TextBox 4"/>
          <p:cNvSpPr txBox="1"/>
          <p:nvPr/>
        </p:nvSpPr>
        <p:spPr>
          <a:xfrm>
            <a:off x="914400" y="3886200"/>
            <a:ext cx="7315200" cy="1107996"/>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 |</a:t>
            </a:r>
            <a:r>
              <a:rPr lang="en-US" sz="2400" i="1" dirty="0"/>
              <a:t>A</a:t>
            </a:r>
            <a:r>
              <a:rPr lang="en-US" sz="2400" baseline="-25000" dirty="0">
                <a:latin typeface="Cambria Math" pitchFamily="18" charset="0"/>
                <a:ea typeface="Cambria Math" pitchFamily="18" charset="0"/>
              </a:rPr>
              <a:t>2</a:t>
            </a:r>
            <a:r>
              <a:rPr lang="en-US" sz="2400" dirty="0"/>
              <a:t>| +</a:t>
            </a:r>
            <a:r>
              <a:rPr lang="en-US" sz="2400" dirty="0">
                <a:latin typeface="Cambria Math"/>
                <a:ea typeface="Cambria Math"/>
              </a:rPr>
              <a:t> ∙∙∙ +</a:t>
            </a:r>
            <a:r>
              <a:rPr lang="en-US" sz="2400" dirty="0"/>
              <a:t> |</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r>
              <a:rPr lang="en-US" sz="2400" dirty="0">
                <a:ea typeface="Cambria Math" pitchFamily="18" charset="0"/>
              </a:rPr>
              <a:t>when</a:t>
            </a:r>
            <a:r>
              <a:rPr lang="en-US" sz="2400" dirty="0">
                <a:latin typeface="Cambria Math"/>
                <a:ea typeface="Cambria Math"/>
              </a:rPr>
              <a:t> </a:t>
            </a:r>
            <a:r>
              <a:rPr lang="en-US" sz="2400" i="1" dirty="0"/>
              <a:t>A</a:t>
            </a:r>
            <a:r>
              <a:rPr lang="en-US" sz="2400" i="1" baseline="-25000" dirty="0">
                <a:ea typeface="Cambria Math" pitchFamily="18" charset="0"/>
              </a:rPr>
              <a:t>i</a:t>
            </a:r>
            <a:r>
              <a:rPr lang="en-US" sz="2400" i="1" dirty="0"/>
              <a:t> </a:t>
            </a:r>
            <a:r>
              <a:rPr lang="en-US" sz="2400" dirty="0">
                <a:latin typeface="Cambria Math"/>
                <a:ea typeface="Cambria Math"/>
              </a:rPr>
              <a:t>∩ </a:t>
            </a:r>
            <a:r>
              <a:rPr lang="en-US" sz="2400" i="1" dirty="0" err="1"/>
              <a:t>A</a:t>
            </a:r>
            <a:r>
              <a:rPr lang="en-US" sz="2400" i="1" baseline="-25000" dirty="0" err="1">
                <a:ea typeface="Cambria Math" pitchFamily="18" charset="0"/>
              </a:rPr>
              <a:t>j</a:t>
            </a:r>
            <a:r>
              <a:rPr lang="en-US" sz="2400" dirty="0">
                <a:latin typeface="Cambria Math"/>
                <a:ea typeface="Cambria Math"/>
              </a:rPr>
              <a:t>  = ∅ </a:t>
            </a:r>
            <a:r>
              <a:rPr lang="en-US" sz="2400" dirty="0">
                <a:ea typeface="Cambria Math"/>
              </a:rPr>
              <a:t>for all </a:t>
            </a:r>
            <a:r>
              <a:rPr lang="en-US" sz="2400" i="1" dirty="0">
                <a:ea typeface="Cambria Math"/>
              </a:rPr>
              <a:t>i</a:t>
            </a:r>
            <a:r>
              <a:rPr lang="en-US" sz="2400" dirty="0">
                <a:ea typeface="Cambria Math"/>
              </a:rPr>
              <a:t>, </a:t>
            </a:r>
            <a:r>
              <a:rPr lang="en-US" sz="2400" i="1" dirty="0">
                <a:ea typeface="Cambria Math"/>
              </a:rPr>
              <a:t>j</a:t>
            </a:r>
            <a:r>
              <a:rPr lang="en-US" sz="2400" dirty="0">
                <a:ea typeface="Cambria Math"/>
              </a:rPr>
              <a:t>.</a:t>
            </a:r>
            <a:endParaRPr lang="en-US" sz="2400" dirty="0">
              <a:latin typeface="Cambria Math" pitchFamily="18" charset="0"/>
              <a:ea typeface="Cambria Math" pitchFamily="18" charset="0"/>
            </a:endParaRPr>
          </a:p>
          <a:p>
            <a:r>
              <a:rPr lang="en-US" dirty="0">
                <a:latin typeface="Cambria Math"/>
                <a:ea typeface="Cambria Math"/>
              </a:rPr>
              <a:t> </a:t>
            </a:r>
            <a:endParaRPr lang="en-US" dirty="0">
              <a:latin typeface="Cambria Math" pitchFamily="18" charset="0"/>
              <a:ea typeface="Cambria Math"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3976201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a:t>
            </a:r>
          </a:p>
          <a:p>
            <a:pPr algn="just">
              <a:buNone/>
            </a:pPr>
            <a:r>
              <a:rPr lang="en-US" dirty="0"/>
              <a:t>    Suppose there are 7 different optional courses in Computer Science and 3 different optional courses in Mathematics. How many ways student can choose a course.</a:t>
            </a:r>
          </a:p>
          <a:p>
            <a:pPr algn="just">
              <a:buNone/>
            </a:pPr>
            <a:r>
              <a:rPr lang="en-US" b="1" dirty="0"/>
              <a:t>Solution</a:t>
            </a:r>
            <a:r>
              <a:rPr lang="en-US" dirty="0"/>
              <a:t>: By the sum rule it follows that there are                    7 + 3 = 10 choices for a student who wants to take one optional course.</a:t>
            </a:r>
          </a:p>
          <a:p>
            <a:pPr marL="0" indent="0">
              <a:buNone/>
            </a:pPr>
            <a:endParaRPr lang="en-US" dirty="0"/>
          </a:p>
        </p:txBody>
      </p:sp>
    </p:spTree>
    <p:extLst>
      <p:ext uri="{BB962C8B-B14F-4D97-AF65-F5344CB8AC3E}">
        <p14:creationId xmlns:p14="http://schemas.microsoft.com/office/powerpoint/2010/main" val="6115060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p:txBody>
          <a:bodyPr>
            <a:normAutofit/>
          </a:bodyPr>
          <a:lstStyle/>
          <a:p>
            <a:pPr algn="just">
              <a:buNone/>
            </a:pPr>
            <a:r>
              <a:rPr lang="en-US" b="1" dirty="0"/>
              <a:t>Example</a:t>
            </a:r>
            <a:r>
              <a:rPr lang="en-US" dirty="0"/>
              <a:t>:  The mathematics department must choose either a student or a faculty member as a representative for a university committee. How many choices are there for this representative if there are </a:t>
            </a:r>
            <a:r>
              <a:rPr lang="en-US" dirty="0">
                <a:latin typeface="Cambria Math" pitchFamily="18" charset="0"/>
                <a:ea typeface="Cambria Math" pitchFamily="18" charset="0"/>
              </a:rPr>
              <a:t>37</a:t>
            </a:r>
            <a:r>
              <a:rPr lang="en-US" dirty="0"/>
              <a:t> members of the mathematics faculty and </a:t>
            </a:r>
            <a:r>
              <a:rPr lang="en-US" dirty="0">
                <a:latin typeface="Cambria Math" pitchFamily="18" charset="0"/>
                <a:ea typeface="Cambria Math" pitchFamily="18" charset="0"/>
              </a:rPr>
              <a:t>83</a:t>
            </a:r>
            <a:r>
              <a:rPr lang="en-US" dirty="0"/>
              <a:t> mathematics majors and no one is both a faculty member and a student.</a:t>
            </a:r>
          </a:p>
          <a:p>
            <a:pPr algn="just">
              <a:buNone/>
            </a:pPr>
            <a:r>
              <a:rPr lang="en-US" b="1" dirty="0"/>
              <a:t>Solution</a:t>
            </a:r>
            <a:r>
              <a:rPr lang="en-US" dirty="0"/>
              <a:t>: By the sum rule it follows that there are                    </a:t>
            </a:r>
            <a:r>
              <a:rPr lang="en-US" dirty="0">
                <a:latin typeface="Cambria Math" pitchFamily="18" charset="0"/>
                <a:ea typeface="Cambria Math" pitchFamily="18" charset="0"/>
              </a:rPr>
              <a:t>37</a:t>
            </a:r>
            <a:r>
              <a:rPr lang="en-US" dirty="0"/>
              <a:t> + </a:t>
            </a:r>
            <a:r>
              <a:rPr lang="en-US" dirty="0">
                <a:latin typeface="Cambria Math" pitchFamily="18" charset="0"/>
                <a:ea typeface="Cambria Math" pitchFamily="18" charset="0"/>
              </a:rPr>
              <a:t>83</a:t>
            </a:r>
            <a:r>
              <a:rPr lang="en-US" dirty="0"/>
              <a:t> = </a:t>
            </a:r>
            <a:r>
              <a:rPr lang="en-US" dirty="0">
                <a:latin typeface="Cambria Math" pitchFamily="18" charset="0"/>
                <a:ea typeface="Cambria Math" pitchFamily="18" charset="0"/>
              </a:rPr>
              <a:t>120</a:t>
            </a:r>
            <a:r>
              <a:rPr lang="en-US" dirty="0"/>
              <a:t> possible ways to pick a representative.</a:t>
            </a:r>
          </a:p>
          <a:p>
            <a:endParaRPr lang="en-US" dirty="0"/>
          </a:p>
          <a:p>
            <a:endParaRPr lang="en-US" dirty="0"/>
          </a:p>
        </p:txBody>
      </p:sp>
    </p:spTree>
    <p:extLst>
      <p:ext uri="{BB962C8B-B14F-4D97-AF65-F5344CB8AC3E}">
        <p14:creationId xmlns:p14="http://schemas.microsoft.com/office/powerpoint/2010/main" val="359408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Basic Counting Principles:  The Sum Rule</a:t>
            </a:r>
          </a:p>
        </p:txBody>
      </p:sp>
      <p:sp>
        <p:nvSpPr>
          <p:cNvPr id="3" name="Content Placeholder 2"/>
          <p:cNvSpPr>
            <a:spLocks noGrp="1"/>
          </p:cNvSpPr>
          <p:nvPr>
            <p:ph idx="1"/>
          </p:nvPr>
        </p:nvSpPr>
        <p:spPr>
          <a:xfrm>
            <a:off x="457200" y="1935480"/>
            <a:ext cx="8458200" cy="4389120"/>
          </a:xfrm>
        </p:spPr>
        <p:txBody>
          <a:bodyPr>
            <a:normAutofit/>
          </a:bodyPr>
          <a:lstStyle/>
          <a:p>
            <a:pPr algn="just">
              <a:buNone/>
            </a:pPr>
            <a:r>
              <a:rPr lang="en-US" b="1" dirty="0"/>
              <a:t>Example</a:t>
            </a:r>
            <a:r>
              <a:rPr lang="en-US" dirty="0"/>
              <a:t>:  A student can choose a computer project from one of the three lists. The three lists contain 23, 15 and 19 possible projects, respectively. How many possible projects are there to choose from?</a:t>
            </a:r>
          </a:p>
          <a:p>
            <a:pPr algn="just">
              <a:buNone/>
            </a:pPr>
            <a:r>
              <a:rPr lang="en-US" b="1" dirty="0"/>
              <a:t>Solution</a:t>
            </a:r>
            <a:r>
              <a:rPr lang="en-US" dirty="0"/>
              <a:t>: The student can choose a project from the first list in 23 ways, from the second list in 15 ways,  and from the third list in 19 ways. Hence, there are</a:t>
            </a:r>
          </a:p>
          <a:p>
            <a:pPr algn="just">
              <a:buNone/>
            </a:pPr>
            <a:r>
              <a:rPr lang="en-US" dirty="0"/>
              <a:t>    23 + 15 + 19 = 57 projects to choose from.</a:t>
            </a:r>
          </a:p>
          <a:p>
            <a:endParaRPr lang="en-US" dirty="0"/>
          </a:p>
        </p:txBody>
      </p:sp>
    </p:spTree>
    <p:extLst>
      <p:ext uri="{BB962C8B-B14F-4D97-AF65-F5344CB8AC3E}">
        <p14:creationId xmlns:p14="http://schemas.microsoft.com/office/powerpoint/2010/main" val="293086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Basic Counting Principles: The Product Rule</a:t>
            </a:r>
          </a:p>
        </p:txBody>
      </p:sp>
      <p:sp>
        <p:nvSpPr>
          <p:cNvPr id="3" name="Content Placeholder 2"/>
          <p:cNvSpPr>
            <a:spLocks noGrp="1"/>
          </p:cNvSpPr>
          <p:nvPr>
            <p:ph idx="1"/>
          </p:nvPr>
        </p:nvSpPr>
        <p:spPr/>
        <p:txBody>
          <a:bodyPr/>
          <a:lstStyle/>
          <a:p>
            <a:pPr algn="just">
              <a:buNone/>
            </a:pPr>
            <a:r>
              <a:rPr lang="en-US" b="1" dirty="0"/>
              <a:t>   </a:t>
            </a:r>
            <a:r>
              <a:rPr lang="en-US" sz="3600" b="1" dirty="0"/>
              <a:t>The Product Rule</a:t>
            </a:r>
            <a:r>
              <a:rPr lang="en-US" sz="3600" dirty="0"/>
              <a:t>: A procedure can be broken down into a sequence of two tasks. There are </a:t>
            </a:r>
            <a:r>
              <a:rPr lang="en-US" sz="3600" i="1" dirty="0"/>
              <a:t>n</a:t>
            </a:r>
            <a:r>
              <a:rPr lang="en-US" sz="3600" baseline="-25000" dirty="0">
                <a:latin typeface="Cambria Math" pitchFamily="18" charset="0"/>
                <a:ea typeface="Cambria Math" pitchFamily="18" charset="0"/>
              </a:rPr>
              <a:t>1</a:t>
            </a:r>
            <a:r>
              <a:rPr lang="en-US" sz="3600" dirty="0">
                <a:latin typeface="Cambria Math" pitchFamily="18" charset="0"/>
                <a:ea typeface="Cambria Math" pitchFamily="18" charset="0"/>
              </a:rPr>
              <a:t> </a:t>
            </a:r>
            <a:r>
              <a:rPr lang="en-US" sz="3600" dirty="0"/>
              <a:t>ways to do the first task and </a:t>
            </a:r>
            <a:r>
              <a:rPr lang="en-US" sz="3600" i="1" dirty="0"/>
              <a:t>n</a:t>
            </a:r>
            <a:r>
              <a:rPr lang="en-US" sz="3600" baseline="-25000" dirty="0">
                <a:latin typeface="Cambria Math" pitchFamily="18" charset="0"/>
                <a:ea typeface="Cambria Math" pitchFamily="18" charset="0"/>
              </a:rPr>
              <a:t>2</a:t>
            </a:r>
            <a:r>
              <a:rPr lang="en-US" sz="3600" dirty="0">
                <a:latin typeface="Cambria Math" pitchFamily="18" charset="0"/>
                <a:ea typeface="Cambria Math" pitchFamily="18" charset="0"/>
              </a:rPr>
              <a:t> </a:t>
            </a:r>
            <a:r>
              <a:rPr lang="en-US" sz="3600" dirty="0"/>
              <a:t>ways to do the second task. Then there are </a:t>
            </a:r>
            <a:r>
              <a:rPr lang="en-US" sz="3600" i="1" dirty="0"/>
              <a:t>n</a:t>
            </a:r>
            <a:r>
              <a:rPr lang="en-US" sz="3600" baseline="-25000" dirty="0">
                <a:latin typeface="Cambria Math" pitchFamily="18" charset="0"/>
                <a:ea typeface="Cambria Math" pitchFamily="18" charset="0"/>
              </a:rPr>
              <a:t>1</a:t>
            </a:r>
            <a:r>
              <a:rPr lang="en-US" sz="3600" i="1" dirty="0"/>
              <a:t>∙n</a:t>
            </a:r>
            <a:r>
              <a:rPr lang="en-US" sz="3600" baseline="-25000" dirty="0">
                <a:latin typeface="Cambria Math" pitchFamily="18" charset="0"/>
                <a:ea typeface="Cambria Math" pitchFamily="18" charset="0"/>
              </a:rPr>
              <a:t>2</a:t>
            </a:r>
            <a:r>
              <a:rPr lang="en-US" sz="3600" dirty="0"/>
              <a:t> ways to do the procedure.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Rule in Terms of Sets</a:t>
            </a:r>
          </a:p>
        </p:txBody>
      </p:sp>
      <p:sp>
        <p:nvSpPr>
          <p:cNvPr id="3" name="Content Placeholder 2"/>
          <p:cNvSpPr>
            <a:spLocks noGrp="1"/>
          </p:cNvSpPr>
          <p:nvPr>
            <p:ph idx="1"/>
          </p:nvPr>
        </p:nvSpPr>
        <p:spPr/>
        <p:txBody>
          <a:bodyPr/>
          <a:lstStyle/>
          <a:p>
            <a:r>
              <a:rPr lang="en-US" dirty="0"/>
              <a:t>If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a:t>
            </a:r>
            <a:r>
              <a:rPr lang="en-US" sz="2800" dirty="0">
                <a:latin typeface="Cambria Math"/>
                <a:ea typeface="Cambria Math"/>
              </a:rPr>
              <a:t> </a:t>
            </a:r>
            <a:r>
              <a:rPr lang="en-US" sz="2800" dirty="0">
                <a:ea typeface="Cambria Math"/>
              </a:rPr>
              <a:t>…</a:t>
            </a:r>
            <a:r>
              <a:rPr lang="en-US" sz="2800" dirty="0">
                <a:latin typeface="Cambria Math"/>
                <a:ea typeface="Cambria Math"/>
              </a:rPr>
              <a:t> , </a:t>
            </a:r>
            <a:r>
              <a:rPr lang="en-US" sz="2800" i="1" dirty="0"/>
              <a:t>A</a:t>
            </a:r>
            <a:r>
              <a:rPr lang="en-US" sz="2800" i="1" baseline="-25000" dirty="0">
                <a:ea typeface="Cambria Math" pitchFamily="18" charset="0"/>
              </a:rPr>
              <a:t>m</a:t>
            </a:r>
            <a:r>
              <a:rPr lang="en-US" dirty="0"/>
              <a:t> are finite sets, then the number of elements in the Cartesian product of these sets is the product of the number of elements of each set.</a:t>
            </a:r>
          </a:p>
          <a:p>
            <a:r>
              <a:rPr lang="en-US" dirty="0"/>
              <a:t>The task of choosing an element in the Cartesian product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latin typeface="Cambria Math"/>
                <a:ea typeface="Cambria Math"/>
              </a:rPr>
              <a:t>⨉ </a:t>
            </a:r>
            <a:r>
              <a:rPr lang="en-US" sz="2800" i="1" dirty="0"/>
              <a:t>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a:t>
            </a:r>
            <a:r>
              <a:rPr lang="en-US" sz="2800" dirty="0">
                <a:latin typeface="Cambria Math"/>
                <a:ea typeface="Cambria Math"/>
              </a:rPr>
              <a:t>⨉ ∙∙∙ ⨉ </a:t>
            </a:r>
            <a:r>
              <a:rPr lang="en-US" sz="2800" i="1" dirty="0"/>
              <a:t>A</a:t>
            </a:r>
            <a:r>
              <a:rPr lang="en-US" sz="2800" i="1" baseline="-25000" dirty="0">
                <a:ea typeface="Cambria Math" pitchFamily="18" charset="0"/>
              </a:rPr>
              <a:t>m</a:t>
            </a:r>
            <a:r>
              <a:rPr lang="en-US" sz="2800" dirty="0"/>
              <a:t> is done by choosing an element in </a:t>
            </a:r>
            <a:r>
              <a:rPr lang="en-US" sz="2800" i="1" dirty="0"/>
              <a:t>A</a:t>
            </a:r>
            <a:r>
              <a:rPr lang="en-US" sz="2800" baseline="-25000" dirty="0">
                <a:latin typeface="Cambria Math" pitchFamily="18" charset="0"/>
                <a:ea typeface="Cambria Math" pitchFamily="18" charset="0"/>
              </a:rPr>
              <a:t>1</a:t>
            </a:r>
            <a:r>
              <a:rPr lang="en-US" sz="2800" dirty="0">
                <a:latin typeface="Cambria Math" pitchFamily="18" charset="0"/>
                <a:ea typeface="Cambria Math" pitchFamily="18" charset="0"/>
              </a:rPr>
              <a:t>, </a:t>
            </a:r>
            <a:r>
              <a:rPr lang="en-US" sz="2800" dirty="0">
                <a:ea typeface="Cambria Math" pitchFamily="18" charset="0"/>
              </a:rPr>
              <a:t>an element in</a:t>
            </a:r>
            <a:r>
              <a:rPr lang="en-US" sz="2800" i="1" dirty="0"/>
              <a:t> A</a:t>
            </a:r>
            <a:r>
              <a:rPr lang="en-US" sz="2800" baseline="-25000" dirty="0">
                <a:latin typeface="Cambria Math" pitchFamily="18" charset="0"/>
                <a:ea typeface="Cambria Math" pitchFamily="18" charset="0"/>
              </a:rPr>
              <a:t>2</a:t>
            </a:r>
            <a:r>
              <a:rPr lang="en-US" sz="2800" dirty="0">
                <a:latin typeface="Cambria Math" pitchFamily="18" charset="0"/>
                <a:ea typeface="Cambria Math" pitchFamily="18" charset="0"/>
              </a:rPr>
              <a:t> , </a:t>
            </a:r>
            <a:r>
              <a:rPr lang="en-US" sz="2800" dirty="0">
                <a:ea typeface="Cambria Math" pitchFamily="18" charset="0"/>
              </a:rPr>
              <a:t>…</a:t>
            </a:r>
            <a:r>
              <a:rPr lang="en-US" sz="2800" dirty="0">
                <a:latin typeface="Cambria Math" pitchFamily="18" charset="0"/>
                <a:ea typeface="Cambria Math" pitchFamily="18" charset="0"/>
              </a:rPr>
              <a:t>, and an element in </a:t>
            </a:r>
            <a:r>
              <a:rPr lang="en-US" sz="2800" i="1" dirty="0"/>
              <a:t>A</a:t>
            </a:r>
            <a:r>
              <a:rPr lang="en-US" sz="2800" i="1" baseline="-25000" dirty="0">
                <a:ea typeface="Cambria Math" pitchFamily="18" charset="0"/>
              </a:rPr>
              <a:t>m</a:t>
            </a:r>
            <a:r>
              <a:rPr lang="en-US" sz="2800" dirty="0">
                <a:latin typeface="Cambria Math" pitchFamily="18" charset="0"/>
                <a:ea typeface="Cambria Math" pitchFamily="18" charset="0"/>
              </a:rPr>
              <a:t>. </a:t>
            </a:r>
            <a:endParaRPr lang="en-US" sz="2800" dirty="0"/>
          </a:p>
          <a:p>
            <a:r>
              <a:rPr lang="en-US" dirty="0"/>
              <a:t>By the product rule, it follows that:</a:t>
            </a:r>
          </a:p>
          <a:p>
            <a:endParaRPr lang="en-US" dirty="0"/>
          </a:p>
          <a:p>
            <a:endParaRPr lang="en-US" dirty="0"/>
          </a:p>
        </p:txBody>
      </p:sp>
      <p:sp>
        <p:nvSpPr>
          <p:cNvPr id="4" name="TextBox 3"/>
          <p:cNvSpPr txBox="1"/>
          <p:nvPr/>
        </p:nvSpPr>
        <p:spPr>
          <a:xfrm>
            <a:off x="990600" y="5334000"/>
            <a:ext cx="7315200" cy="830997"/>
          </a:xfrm>
          <a:prstGeom prst="rect">
            <a:avLst/>
          </a:prstGeom>
          <a:noFill/>
        </p:spPr>
        <p:txBody>
          <a:bodyPr wrap="square" rtlCol="0">
            <a:spAutoFit/>
          </a:bodyPr>
          <a:lstStyle/>
          <a:p>
            <a:r>
              <a:rPr lang="en-US" sz="2400" dirty="0"/>
              <a:t>|</a:t>
            </a:r>
            <a:r>
              <a:rPr lang="en-US" sz="2400" i="1" dirty="0"/>
              <a:t>A</a:t>
            </a:r>
            <a:r>
              <a:rPr lang="en-US" sz="2400" baseline="-25000" dirty="0">
                <a:latin typeface="Cambria Math" pitchFamily="18" charset="0"/>
                <a:ea typeface="Cambria Math" pitchFamily="18" charset="0"/>
              </a:rPr>
              <a:t>1</a:t>
            </a:r>
            <a:r>
              <a:rPr lang="en-US" sz="2400" dirty="0">
                <a:latin typeface="Cambria Math" pitchFamily="18" charset="0"/>
                <a:ea typeface="Cambria Math" pitchFamily="18" charset="0"/>
              </a:rPr>
              <a:t> </a:t>
            </a:r>
            <a:r>
              <a:rPr lang="en-US" sz="2400" dirty="0">
                <a:latin typeface="Cambria Math"/>
                <a:ea typeface="Cambria Math"/>
              </a:rPr>
              <a:t>⨉ </a:t>
            </a:r>
            <a:r>
              <a:rPr lang="en-US" sz="2400" i="1" dirty="0"/>
              <a:t>A</a:t>
            </a:r>
            <a:r>
              <a:rPr lang="en-US" sz="2400" baseline="-25000" dirty="0">
                <a:latin typeface="Cambria Math" pitchFamily="18" charset="0"/>
                <a:ea typeface="Cambria Math" pitchFamily="18" charset="0"/>
              </a:rPr>
              <a:t>2</a:t>
            </a:r>
            <a:r>
              <a:rPr lang="en-US" sz="2400" dirty="0">
                <a:latin typeface="Cambria Math" pitchFamily="18" charset="0"/>
                <a:ea typeface="Cambria Math" pitchFamily="18" charset="0"/>
              </a:rPr>
              <a:t> </a:t>
            </a:r>
            <a:r>
              <a:rPr lang="en-US" sz="2400" dirty="0">
                <a:latin typeface="Cambria Math"/>
                <a:ea typeface="Cambria Math"/>
              </a:rPr>
              <a:t>⨉ ∙∙∙ ⨉ </a:t>
            </a:r>
            <a:r>
              <a:rPr lang="en-US" sz="2400" i="1" dirty="0"/>
              <a:t>A</a:t>
            </a:r>
            <a:r>
              <a:rPr lang="en-US" sz="2400" i="1" baseline="-25000" dirty="0">
                <a:ea typeface="Cambria Math" pitchFamily="18" charset="0"/>
              </a:rPr>
              <a:t>m</a:t>
            </a:r>
            <a:r>
              <a:rPr lang="en-US" sz="2400" dirty="0"/>
              <a:t> |= |</a:t>
            </a:r>
            <a:r>
              <a:rPr lang="en-US" sz="2400" i="1" dirty="0"/>
              <a:t>A</a:t>
            </a:r>
            <a:r>
              <a:rPr lang="en-US" sz="2400" baseline="-25000" dirty="0">
                <a:latin typeface="Cambria Math" pitchFamily="18" charset="0"/>
                <a:ea typeface="Cambria Math" pitchFamily="18" charset="0"/>
              </a:rPr>
              <a:t>1</a:t>
            </a:r>
            <a:r>
              <a:rPr lang="en-US" sz="2400" dirty="0"/>
              <a:t>| </a:t>
            </a:r>
            <a:r>
              <a:rPr lang="en-US" sz="2400" dirty="0">
                <a:latin typeface="Cambria Math"/>
                <a:ea typeface="Cambria Math"/>
              </a:rPr>
              <a:t>∙</a:t>
            </a:r>
            <a:r>
              <a:rPr lang="en-US" sz="2400" dirty="0"/>
              <a:t> |</a:t>
            </a:r>
            <a:r>
              <a:rPr lang="en-US" sz="2400" i="1" dirty="0"/>
              <a:t>A</a:t>
            </a:r>
            <a:r>
              <a:rPr lang="en-US" sz="2400" baseline="-25000" dirty="0">
                <a:latin typeface="Cambria Math" pitchFamily="18" charset="0"/>
                <a:ea typeface="Cambria Math" pitchFamily="18" charset="0"/>
              </a:rPr>
              <a:t>2</a:t>
            </a:r>
            <a:r>
              <a:rPr lang="en-US" sz="2400" dirty="0"/>
              <a:t>|</a:t>
            </a:r>
            <a:r>
              <a:rPr lang="en-US" sz="2400" dirty="0">
                <a:latin typeface="Cambria Math"/>
                <a:ea typeface="Cambria Math"/>
              </a:rPr>
              <a:t> ∙</a:t>
            </a:r>
            <a:r>
              <a:rPr lang="en-US" sz="2400" dirty="0"/>
              <a:t> </a:t>
            </a:r>
            <a:r>
              <a:rPr lang="en-US" sz="2400" dirty="0">
                <a:latin typeface="Cambria Math"/>
                <a:ea typeface="Cambria Math"/>
              </a:rPr>
              <a:t> ∙∙∙  ∙ </a:t>
            </a:r>
            <a:r>
              <a:rPr lang="en-US" sz="2400" dirty="0"/>
              <a:t>|</a:t>
            </a:r>
            <a:r>
              <a:rPr lang="en-US" sz="2400" i="1" dirty="0"/>
              <a:t>A</a:t>
            </a:r>
            <a:r>
              <a:rPr lang="en-US" sz="2400" i="1" baseline="-25000" dirty="0">
                <a:ea typeface="Cambria Math" pitchFamily="18" charset="0"/>
              </a:rPr>
              <a:t>m</a:t>
            </a:r>
            <a:r>
              <a:rPr lang="en-US" sz="2400" dirty="0"/>
              <a:t>|. </a:t>
            </a:r>
            <a:r>
              <a:rPr lang="en-US" sz="2400" i="1" dirty="0">
                <a:ea typeface="Cambria Math" pitchFamily="18" charset="0"/>
              </a:rPr>
              <a:t> </a:t>
            </a:r>
          </a:p>
          <a:p>
            <a:r>
              <a:rPr lang="en-US" sz="2400" i="1" dirty="0">
                <a:ea typeface="Cambria Math" pitchFamily="18" charset="0"/>
              </a:rPr>
              <a:t>              </a:t>
            </a:r>
            <a:endParaRPr lang="en-US" dirty="0">
              <a:latin typeface="Cambria Math" pitchFamily="18" charset="0"/>
              <a:ea typeface="Cambria Math"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828800"/>
            <a:ext cx="8229600" cy="4495800"/>
          </a:xfrm>
        </p:spPr>
        <p:txBody>
          <a:bodyPr>
            <a:normAutofit/>
          </a:bodyPr>
          <a:lstStyle/>
          <a:p>
            <a:pPr algn="just">
              <a:buNone/>
            </a:pPr>
            <a:r>
              <a:rPr lang="en-US" b="1" dirty="0"/>
              <a:t> Example</a:t>
            </a:r>
            <a:r>
              <a:rPr lang="en-US" dirty="0"/>
              <a:t>: How many ways a student can choose one optional course each from computer science and mathematics courses if there are 7 different optional courses in Computer Science and 3 different optional courses in Mathematics. </a:t>
            </a:r>
          </a:p>
          <a:p>
            <a:pPr algn="just">
              <a:buNone/>
            </a:pPr>
            <a:r>
              <a:rPr lang="en-US" b="1" dirty="0"/>
              <a:t>Solution</a:t>
            </a:r>
            <a:r>
              <a:rPr lang="en-US" dirty="0"/>
              <a:t>:</a:t>
            </a:r>
          </a:p>
          <a:p>
            <a:pPr algn="just">
              <a:buNone/>
            </a:pPr>
            <a:r>
              <a:rPr lang="en-US" dirty="0"/>
              <a:t>A student who wants to take one optional course of each subject, there are 7 × 3 = 21 choices.</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76069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21792"/>
          </a:xfrm>
        </p:spPr>
        <p:txBody>
          <a:bodyPr>
            <a:normAutofit fontScale="90000"/>
          </a:bodyPr>
          <a:lstStyle/>
          <a:p>
            <a:r>
              <a:rPr lang="en-US" dirty="0"/>
              <a:t>The Product Rule</a:t>
            </a:r>
          </a:p>
        </p:txBody>
      </p:sp>
      <p:sp>
        <p:nvSpPr>
          <p:cNvPr id="3" name="Content Placeholder 2"/>
          <p:cNvSpPr>
            <a:spLocks noGrp="1"/>
          </p:cNvSpPr>
          <p:nvPr>
            <p:ph idx="1"/>
          </p:nvPr>
        </p:nvSpPr>
        <p:spPr>
          <a:xfrm>
            <a:off x="457200" y="1325880"/>
            <a:ext cx="8229600" cy="5227320"/>
          </a:xfrm>
        </p:spPr>
        <p:txBody>
          <a:bodyPr>
            <a:normAutofit/>
          </a:bodyPr>
          <a:lstStyle/>
          <a:p>
            <a:pPr>
              <a:buNone/>
            </a:pPr>
            <a:r>
              <a:rPr lang="en-US" b="1" dirty="0"/>
              <a:t> Example</a:t>
            </a:r>
            <a:r>
              <a:rPr lang="en-US" dirty="0"/>
              <a:t>: The chairs of an auditorium are to be labeled with two characters, a letter followed by a digit. What is the largest number of chairs that can be labeled differently?</a:t>
            </a:r>
          </a:p>
          <a:p>
            <a:pPr>
              <a:buNone/>
            </a:pPr>
            <a:r>
              <a:rPr lang="en-US" b="1" dirty="0"/>
              <a:t>Solution</a:t>
            </a:r>
            <a:r>
              <a:rPr lang="en-US" dirty="0"/>
              <a:t>:</a:t>
            </a:r>
          </a:p>
          <a:p>
            <a:pPr>
              <a:buNone/>
            </a:pPr>
            <a:r>
              <a:rPr lang="en-US" dirty="0"/>
              <a:t>The procedure of labeling a chair consists of two events, namely,</a:t>
            </a:r>
          </a:p>
          <a:p>
            <a:pPr>
              <a:buNone/>
            </a:pPr>
            <a:r>
              <a:rPr lang="en-US" dirty="0"/>
              <a:t>	</a:t>
            </a:r>
            <a:r>
              <a:rPr lang="en-US" sz="1800" dirty="0"/>
              <a:t>Assigning one of the 26 letters: A, B, C, …, Z and</a:t>
            </a:r>
          </a:p>
          <a:p>
            <a:pPr>
              <a:buNone/>
            </a:pPr>
            <a:r>
              <a:rPr lang="en-US" sz="1800" dirty="0"/>
              <a:t>	Assigning one of the 10 digits: 0, 1, 2, …, 9</a:t>
            </a:r>
          </a:p>
          <a:p>
            <a:pPr>
              <a:buNone/>
            </a:pPr>
            <a:r>
              <a:rPr lang="en-US" dirty="0"/>
              <a:t>By product rule, there are 26 × 10 = 260 different ways that a chair can be labeled by both a letter and a digit.</a:t>
            </a:r>
          </a:p>
          <a:p>
            <a:pPr>
              <a:buNone/>
            </a:pPr>
            <a:endParaRPr lang="en-US" dirty="0"/>
          </a:p>
        </p:txBody>
      </p:sp>
    </p:spTree>
    <p:extLst>
      <p:ext uri="{BB962C8B-B14F-4D97-AF65-F5344CB8AC3E}">
        <p14:creationId xmlns:p14="http://schemas.microsoft.com/office/powerpoint/2010/main" val="35189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4876800"/>
          </a:xfrm>
        </p:spPr>
        <p:txBody>
          <a:bodyPr>
            <a:normAutofit fontScale="92500"/>
          </a:bodyPr>
          <a:lstStyle/>
          <a:p>
            <a:pPr algn="just">
              <a:buNone/>
            </a:pPr>
            <a:r>
              <a:rPr lang="en-US" b="1" dirty="0"/>
              <a:t> Example</a:t>
            </a:r>
            <a:r>
              <a:rPr lang="en-US" dirty="0"/>
              <a:t>: Find the number n of ways that an organization consisting of 15 members can elect a president, treasurer, and secretary. (assuming no person is elected to more than one position)</a:t>
            </a:r>
          </a:p>
          <a:p>
            <a:pPr algn="just">
              <a:buNone/>
            </a:pPr>
            <a:r>
              <a:rPr lang="en-US" b="1" dirty="0"/>
              <a:t>Solution</a:t>
            </a:r>
            <a:r>
              <a:rPr lang="en-US" dirty="0"/>
              <a:t>:</a:t>
            </a:r>
          </a:p>
          <a:p>
            <a:pPr algn="just">
              <a:buNone/>
            </a:pPr>
            <a:r>
              <a:rPr lang="en-US" dirty="0"/>
              <a:t>    The president can be elected in 15 different ways; following this, the treasurer can be elected in 14 different ways; and following this, the secretary can be elected in 13 different ways. Thus, by product rule, there are</a:t>
            </a:r>
          </a:p>
          <a:p>
            <a:pPr algn="just">
              <a:buNone/>
            </a:pPr>
            <a:r>
              <a:rPr lang="en-US" dirty="0"/>
              <a:t> 				n = 15 × 14 × 13 = 2730</a:t>
            </a:r>
          </a:p>
          <a:p>
            <a:pPr algn="just">
              <a:buNone/>
            </a:pPr>
            <a:r>
              <a:rPr lang="en-US" dirty="0"/>
              <a:t>    different ways in which the organization can elect the officers.</a:t>
            </a:r>
          </a:p>
          <a:p>
            <a:pPr>
              <a:buNone/>
            </a:pPr>
            <a:endParaRPr lang="en-US" dirty="0"/>
          </a:p>
        </p:txBody>
      </p:sp>
    </p:spTree>
    <p:extLst>
      <p:ext uri="{BB962C8B-B14F-4D97-AF65-F5344CB8AC3E}">
        <p14:creationId xmlns:p14="http://schemas.microsoft.com/office/powerpoint/2010/main" val="99574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a:bodyPr>
          <a:lstStyle/>
          <a:p>
            <a:pPr>
              <a:buNone/>
            </a:pPr>
            <a:r>
              <a:rPr lang="en-US" b="1" dirty="0"/>
              <a:t> </a:t>
            </a:r>
            <a:r>
              <a:rPr lang="en-US" dirty="0"/>
              <a:t>Example: There are four bus lines between A and B; and three bus lines between B and C. </a:t>
            </a:r>
          </a:p>
          <a:p>
            <a:pPr>
              <a:buNone/>
            </a:pPr>
            <a:r>
              <a:rPr lang="en-US" dirty="0"/>
              <a:t>	Find the number of ways a person can travel:</a:t>
            </a:r>
          </a:p>
          <a:p>
            <a:pPr marL="0" indent="0">
              <a:buNone/>
            </a:pPr>
            <a:r>
              <a:rPr lang="en-US" dirty="0"/>
              <a:t>	a) By bus from A to C by way of B;</a:t>
            </a:r>
          </a:p>
          <a:p>
            <a:pPr marL="0" indent="0">
              <a:buNone/>
            </a:pPr>
            <a:r>
              <a:rPr lang="en-US" dirty="0"/>
              <a:t>	b) Round trip by bus from A to C by way of B;</a:t>
            </a:r>
          </a:p>
          <a:p>
            <a:pPr marL="0" indent="0">
              <a:buNone/>
            </a:pPr>
            <a:r>
              <a:rPr lang="en-US" dirty="0"/>
              <a:t>	c) Round trip by bus from A to C by way of B, if 	    the person does not want to use a bus line more 	    than once.</a:t>
            </a:r>
          </a:p>
        </p:txBody>
      </p:sp>
    </p:spTree>
    <p:extLst>
      <p:ext uri="{BB962C8B-B14F-4D97-AF65-F5344CB8AC3E}">
        <p14:creationId xmlns:p14="http://schemas.microsoft.com/office/powerpoint/2010/main" val="18636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257800"/>
          </a:xfrm>
        </p:spPr>
        <p:txBody>
          <a:bodyPr>
            <a:normAutofit/>
          </a:bodyPr>
          <a:lstStyle/>
          <a:p>
            <a:pPr algn="just">
              <a:buNone/>
            </a:pPr>
            <a:r>
              <a:rPr lang="en-US" dirty="0"/>
              <a:t>a) By bus from A to C by way of B;</a:t>
            </a:r>
          </a:p>
          <a:p>
            <a:pPr algn="just">
              <a:buNone/>
            </a:pPr>
            <a:r>
              <a:rPr lang="en-US" dirty="0"/>
              <a:t>Solution:</a:t>
            </a:r>
          </a:p>
          <a:p>
            <a:pPr algn="just">
              <a:buNone/>
            </a:pPr>
            <a:endParaRPr lang="en-US" dirty="0"/>
          </a:p>
          <a:p>
            <a:pPr algn="just">
              <a:buNone/>
            </a:pPr>
            <a:r>
              <a:rPr lang="en-US" dirty="0"/>
              <a:t>   </a:t>
            </a:r>
          </a:p>
          <a:p>
            <a:pPr algn="just">
              <a:buNone/>
            </a:pPr>
            <a:r>
              <a:rPr lang="en-US" dirty="0"/>
              <a:t>   There are 4 ways to go from A to B and 3 ways to go from B to C; hence there are 4 × 3 = </a:t>
            </a:r>
            <a:r>
              <a:rPr lang="en-US" sz="3200" dirty="0"/>
              <a:t>12 </a:t>
            </a:r>
            <a:r>
              <a:rPr lang="en-US" dirty="0"/>
              <a:t>ways to go from A to C by way of B.</a:t>
            </a:r>
          </a:p>
          <a:p>
            <a:pPr>
              <a:buNone/>
            </a:pPr>
            <a:endParaRPr lang="en-US" dirty="0"/>
          </a:p>
        </p:txBody>
      </p:sp>
      <p:pic>
        <p:nvPicPr>
          <p:cNvPr id="5" name="Picture 4"/>
          <p:cNvPicPr>
            <a:picLocks noChangeAspect="1"/>
          </p:cNvPicPr>
          <p:nvPr/>
        </p:nvPicPr>
        <p:blipFill>
          <a:blip r:embed="rId2"/>
          <a:stretch>
            <a:fillRect/>
          </a:stretch>
        </p:blipFill>
        <p:spPr>
          <a:xfrm>
            <a:off x="2057400" y="2514600"/>
            <a:ext cx="3505200" cy="762000"/>
          </a:xfrm>
          <a:prstGeom prst="rect">
            <a:avLst/>
          </a:prstGeom>
        </p:spPr>
      </p:pic>
    </p:spTree>
    <p:extLst>
      <p:ext uri="{BB962C8B-B14F-4D97-AF65-F5344CB8AC3E}">
        <p14:creationId xmlns:p14="http://schemas.microsoft.com/office/powerpoint/2010/main" val="99064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pPr algn="just"/>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endParaRPr lang="en-US" dirty="0"/>
          </a:p>
        </p:txBody>
      </p:sp>
      <p:pic>
        <p:nvPicPr>
          <p:cNvPr id="4" name="Picture 3">
            <a:extLst>
              <a:ext uri="{FF2B5EF4-FFF2-40B4-BE49-F238E27FC236}">
                <a16:creationId xmlns:a16="http://schemas.microsoft.com/office/drawing/2014/main" id="{A23E54D3-9BF0-4520-B17B-1BFF1E9D1C3B}"/>
              </a:ext>
            </a:extLst>
          </p:cNvPr>
          <p:cNvPicPr>
            <a:picLocks noChangeAspect="1"/>
          </p:cNvPicPr>
          <p:nvPr/>
        </p:nvPicPr>
        <p:blipFill>
          <a:blip r:embed="rId2"/>
          <a:stretch>
            <a:fillRect/>
          </a:stretch>
        </p:blipFill>
        <p:spPr>
          <a:xfrm>
            <a:off x="609600" y="2667001"/>
            <a:ext cx="7772400" cy="3810000"/>
          </a:xfrm>
          <a:prstGeom prst="rect">
            <a:avLst/>
          </a:prstGeom>
        </p:spPr>
      </p:pic>
    </p:spTree>
    <p:extLst>
      <p:ext uri="{BB962C8B-B14F-4D97-AF65-F5344CB8AC3E}">
        <p14:creationId xmlns:p14="http://schemas.microsoft.com/office/powerpoint/2010/main" val="28297546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21943" y="1676400"/>
            <a:ext cx="8229600" cy="4389120"/>
          </a:xfrm>
        </p:spPr>
        <p:txBody>
          <a:bodyPr>
            <a:normAutofit lnSpcReduction="10000"/>
          </a:bodyPr>
          <a:lstStyle/>
          <a:p>
            <a:pPr algn="just">
              <a:buNone/>
            </a:pPr>
            <a:r>
              <a:rPr lang="en-US" dirty="0"/>
              <a:t>b) Round trip by bus from A to C by way of B;</a:t>
            </a:r>
          </a:p>
          <a:p>
            <a:pPr algn="just">
              <a:buNone/>
            </a:pPr>
            <a:r>
              <a:rPr lang="en-US" b="1" dirty="0"/>
              <a:t>Solution</a:t>
            </a:r>
            <a:r>
              <a:rPr lang="en-US" dirty="0"/>
              <a:t>:</a:t>
            </a:r>
          </a:p>
          <a:p>
            <a:pPr algn="just">
              <a:buNone/>
            </a:pPr>
            <a:r>
              <a:rPr lang="en-US" dirty="0"/>
              <a:t>	The person will travel from A to B to C to B to A for the round trip. i.e. (A →B →C →B →A)</a:t>
            </a:r>
          </a:p>
          <a:p>
            <a:pPr algn="just">
              <a:buNone/>
            </a:pPr>
            <a:endParaRPr lang="en-US" dirty="0"/>
          </a:p>
          <a:p>
            <a:pPr algn="just">
              <a:buNone/>
            </a:pPr>
            <a:r>
              <a:rPr lang="en-US" dirty="0"/>
              <a:t>	</a:t>
            </a:r>
          </a:p>
          <a:p>
            <a:pPr algn="just">
              <a:buNone/>
            </a:pPr>
            <a:r>
              <a:rPr lang="en-US" dirty="0"/>
              <a:t>	The person can travel 4 ways from A to B and 3 way from B to C and back.</a:t>
            </a:r>
          </a:p>
          <a:p>
            <a:pPr algn="just">
              <a:buNone/>
            </a:pPr>
            <a:r>
              <a:rPr lang="en-US" dirty="0"/>
              <a:t>	Thus there are 4 ×3 ×3 × 4 = </a:t>
            </a:r>
            <a:r>
              <a:rPr lang="en-US" sz="2800" dirty="0"/>
              <a:t>144</a:t>
            </a:r>
            <a:r>
              <a:rPr lang="en-US" dirty="0"/>
              <a:t> ways to travel the round trip.</a:t>
            </a:r>
          </a:p>
          <a:p>
            <a:pPr>
              <a:buNone/>
            </a:pPr>
            <a:endParaRPr lang="en-US" dirty="0"/>
          </a:p>
        </p:txBody>
      </p:sp>
      <p:pic>
        <p:nvPicPr>
          <p:cNvPr id="4" name="Picture 3"/>
          <p:cNvPicPr>
            <a:picLocks noChangeAspect="1"/>
          </p:cNvPicPr>
          <p:nvPr/>
        </p:nvPicPr>
        <p:blipFill>
          <a:blip r:embed="rId2"/>
          <a:stretch>
            <a:fillRect/>
          </a:stretch>
        </p:blipFill>
        <p:spPr>
          <a:xfrm>
            <a:off x="1447800" y="3451860"/>
            <a:ext cx="4038600" cy="419100"/>
          </a:xfrm>
          <a:prstGeom prst="rect">
            <a:avLst/>
          </a:prstGeom>
        </p:spPr>
      </p:pic>
    </p:spTree>
    <p:extLst>
      <p:ext uri="{BB962C8B-B14F-4D97-AF65-F5344CB8AC3E}">
        <p14:creationId xmlns:p14="http://schemas.microsoft.com/office/powerpoint/2010/main" val="26823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953000"/>
          </a:xfrm>
        </p:spPr>
        <p:txBody>
          <a:bodyPr>
            <a:normAutofit/>
          </a:bodyPr>
          <a:lstStyle/>
          <a:p>
            <a:pPr algn="just">
              <a:buNone/>
            </a:pPr>
            <a:r>
              <a:rPr lang="en-US" dirty="0"/>
              <a:t>c) Round trip by bus from A to C by way of B, if  the person does not want to use a bus line more than once.</a:t>
            </a:r>
          </a:p>
          <a:p>
            <a:pPr algn="just">
              <a:buNone/>
            </a:pPr>
            <a:r>
              <a:rPr lang="en-US" b="1" dirty="0"/>
              <a:t>Solution</a:t>
            </a:r>
            <a:r>
              <a:rPr lang="en-US" dirty="0"/>
              <a:t>:</a:t>
            </a:r>
          </a:p>
          <a:p>
            <a:pPr algn="just">
              <a:buNone/>
            </a:pPr>
            <a:endParaRPr lang="en-US" dirty="0"/>
          </a:p>
          <a:p>
            <a:pPr algn="just">
              <a:buNone/>
            </a:pPr>
            <a:r>
              <a:rPr lang="en-US" dirty="0"/>
              <a:t>	The person can travel 4 ways from A to B and 3 ways from B to C, but only 2 ways from C to B and 3 ways from B to A, since bus line cannot be used more than once. Hence there are</a:t>
            </a:r>
          </a:p>
          <a:p>
            <a:pPr algn="just">
              <a:buNone/>
            </a:pPr>
            <a:r>
              <a:rPr lang="en-US" dirty="0"/>
              <a:t> 4 ×3 ×2 × 3 = 72 ways </a:t>
            </a:r>
          </a:p>
          <a:p>
            <a:pPr algn="just">
              <a:buNone/>
            </a:pPr>
            <a:r>
              <a:rPr lang="en-US" dirty="0"/>
              <a:t>	to travel the round trip without using a bus line more than once.</a:t>
            </a:r>
          </a:p>
          <a:p>
            <a:pPr>
              <a:buNone/>
            </a:pPr>
            <a:endParaRPr lang="en-US" dirty="0"/>
          </a:p>
        </p:txBody>
      </p:sp>
      <p:pic>
        <p:nvPicPr>
          <p:cNvPr id="5" name="Picture 4"/>
          <p:cNvPicPr>
            <a:picLocks noChangeAspect="1"/>
          </p:cNvPicPr>
          <p:nvPr/>
        </p:nvPicPr>
        <p:blipFill>
          <a:blip r:embed="rId2"/>
          <a:stretch>
            <a:fillRect/>
          </a:stretch>
        </p:blipFill>
        <p:spPr>
          <a:xfrm>
            <a:off x="1676400" y="2895600"/>
            <a:ext cx="4267200" cy="533400"/>
          </a:xfrm>
          <a:prstGeom prst="rect">
            <a:avLst/>
          </a:prstGeom>
        </p:spPr>
      </p:pic>
    </p:spTree>
    <p:extLst>
      <p:ext uri="{BB962C8B-B14F-4D97-AF65-F5344CB8AC3E}">
        <p14:creationId xmlns:p14="http://schemas.microsoft.com/office/powerpoint/2010/main" val="15225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algn="just">
              <a:buNone/>
            </a:pPr>
            <a:r>
              <a:rPr lang="en-US" b="1" dirty="0"/>
              <a:t> Example</a:t>
            </a:r>
            <a:r>
              <a:rPr lang="en-US" dirty="0"/>
              <a:t>: A bit string is a sequence of 0’s and 1’s.How many bit string are there of length 4?</a:t>
            </a:r>
          </a:p>
          <a:p>
            <a:pPr algn="just">
              <a:buNone/>
            </a:pPr>
            <a:endParaRPr lang="en-US" dirty="0"/>
          </a:p>
          <a:p>
            <a:pPr algn="just">
              <a:buNone/>
            </a:pPr>
            <a:r>
              <a:rPr lang="en-US" b="1" dirty="0"/>
              <a:t>Solution</a:t>
            </a:r>
            <a:r>
              <a:rPr lang="en-US" dirty="0"/>
              <a:t>:</a:t>
            </a:r>
          </a:p>
          <a:p>
            <a:pPr algn="just">
              <a:buNone/>
            </a:pPr>
            <a:r>
              <a:rPr lang="en-US" dirty="0"/>
              <a:t>    Each bit (binary digit) is either </a:t>
            </a:r>
            <a:r>
              <a:rPr lang="en-US" sz="3000" dirty="0"/>
              <a:t>0</a:t>
            </a:r>
            <a:r>
              <a:rPr lang="en-US" dirty="0"/>
              <a:t> or </a:t>
            </a:r>
            <a:r>
              <a:rPr lang="en-US" sz="3000" dirty="0"/>
              <a:t>1</a:t>
            </a:r>
            <a:r>
              <a:rPr lang="en-US" dirty="0"/>
              <a:t>.</a:t>
            </a:r>
          </a:p>
          <a:p>
            <a:pPr algn="just">
              <a:buNone/>
            </a:pPr>
            <a:r>
              <a:rPr lang="en-US" dirty="0"/>
              <a:t>	Hence, there are </a:t>
            </a:r>
            <a:r>
              <a:rPr lang="en-US" sz="3000" dirty="0"/>
              <a:t>2</a:t>
            </a:r>
            <a:r>
              <a:rPr lang="en-US" dirty="0"/>
              <a:t> ways to choose each bit. Since we have to choose four bits therefore,</a:t>
            </a:r>
          </a:p>
          <a:p>
            <a:pPr algn="just">
              <a:buNone/>
            </a:pPr>
            <a:r>
              <a:rPr lang="en-US" dirty="0"/>
              <a:t>			</a:t>
            </a:r>
          </a:p>
          <a:p>
            <a:pPr algn="just">
              <a:buNone/>
            </a:pPr>
            <a:endParaRPr lang="en-US" dirty="0"/>
          </a:p>
          <a:p>
            <a:pPr algn="just">
              <a:buNone/>
            </a:pPr>
            <a:r>
              <a:rPr lang="en-US" dirty="0"/>
              <a:t>	the product rule shows, there are a total of different bit strings of length four.</a:t>
            </a:r>
          </a:p>
          <a:p>
            <a:pPr>
              <a:buNone/>
            </a:pPr>
            <a:r>
              <a:rPr lang="en-US" dirty="0"/>
              <a:t> </a:t>
            </a:r>
          </a:p>
          <a:p>
            <a:pPr>
              <a:buNone/>
            </a:pPr>
            <a:r>
              <a:rPr lang="en-US" dirty="0"/>
              <a:t> </a:t>
            </a:r>
          </a:p>
          <a:p>
            <a:pPr>
              <a:buNone/>
            </a:pPr>
            <a:endParaRPr lang="en-US" dirty="0"/>
          </a:p>
        </p:txBody>
      </p:sp>
      <p:pic>
        <p:nvPicPr>
          <p:cNvPr id="4" name="Picture 3"/>
          <p:cNvPicPr>
            <a:picLocks noChangeAspect="1"/>
          </p:cNvPicPr>
          <p:nvPr/>
        </p:nvPicPr>
        <p:blipFill>
          <a:blip r:embed="rId2"/>
          <a:stretch>
            <a:fillRect/>
          </a:stretch>
        </p:blipFill>
        <p:spPr>
          <a:xfrm>
            <a:off x="2286000" y="4114800"/>
            <a:ext cx="3082413" cy="457200"/>
          </a:xfrm>
          <a:prstGeom prst="rect">
            <a:avLst/>
          </a:prstGeom>
        </p:spPr>
      </p:pic>
    </p:spTree>
    <p:extLst>
      <p:ext uri="{BB962C8B-B14F-4D97-AF65-F5344CB8AC3E}">
        <p14:creationId xmlns:p14="http://schemas.microsoft.com/office/powerpoint/2010/main" val="7611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81600"/>
          </a:xfrm>
        </p:spPr>
        <p:txBody>
          <a:bodyPr>
            <a:normAutofit/>
          </a:bodyPr>
          <a:lstStyle/>
          <a:p>
            <a:pPr algn="just">
              <a:buNone/>
            </a:pPr>
            <a:r>
              <a:rPr lang="en-US" b="1" dirty="0"/>
              <a:t> Example</a:t>
            </a:r>
            <a:r>
              <a:rPr lang="en-US" dirty="0"/>
              <a:t>: How many bit strings of length 8:</a:t>
            </a:r>
          </a:p>
          <a:p>
            <a:pPr algn="just">
              <a:buNone/>
            </a:pPr>
            <a:r>
              <a:rPr lang="en-US" dirty="0"/>
              <a:t>	(i ) begin with a </a:t>
            </a:r>
            <a:r>
              <a:rPr lang="en-US" sz="3000" dirty="0"/>
              <a:t>1</a:t>
            </a:r>
            <a:r>
              <a:rPr lang="en-US" dirty="0"/>
              <a:t>? </a:t>
            </a:r>
          </a:p>
          <a:p>
            <a:pPr algn="just">
              <a:buNone/>
            </a:pPr>
            <a:r>
              <a:rPr lang="en-US" dirty="0"/>
              <a:t>	(ii) begin and end with a </a:t>
            </a:r>
            <a:r>
              <a:rPr lang="en-US" sz="3000" dirty="0"/>
              <a:t>1</a:t>
            </a:r>
            <a:r>
              <a:rPr lang="en-US" dirty="0"/>
              <a:t>?</a:t>
            </a:r>
          </a:p>
          <a:p>
            <a:pPr algn="just">
              <a:buNone/>
            </a:pPr>
            <a:r>
              <a:rPr lang="en-US" b="1" dirty="0"/>
              <a:t>Solution</a:t>
            </a:r>
            <a:r>
              <a:rPr lang="en-US" dirty="0"/>
              <a:t>:</a:t>
            </a:r>
          </a:p>
          <a:p>
            <a:pPr algn="just">
              <a:buNone/>
            </a:pPr>
            <a:r>
              <a:rPr lang="en-US" dirty="0"/>
              <a:t> (i) If the first bit (left most bit) is a 1, then it can be filled in only one way. Each of the remaining seven positions in the bit string can be filled in 2 ways (i.e., either by </a:t>
            </a:r>
            <a:r>
              <a:rPr lang="en-US" sz="3200" dirty="0"/>
              <a:t>0</a:t>
            </a:r>
            <a:r>
              <a:rPr lang="en-US" dirty="0"/>
              <a:t> or </a:t>
            </a:r>
            <a:r>
              <a:rPr lang="en-US" sz="3200" dirty="0"/>
              <a:t>1</a:t>
            </a:r>
            <a:r>
              <a:rPr lang="en-US" dirty="0"/>
              <a:t>). Hence, there are</a:t>
            </a:r>
          </a:p>
          <a:p>
            <a:pPr algn="just">
              <a:buNone/>
            </a:pPr>
            <a:r>
              <a:rPr lang="en-US" dirty="0"/>
              <a:t> </a:t>
            </a:r>
          </a:p>
          <a:p>
            <a:pPr algn="just">
              <a:buNone/>
            </a:pPr>
            <a:r>
              <a:rPr lang="en-US" dirty="0"/>
              <a:t>	different bit strings of length 8 that begin with a </a:t>
            </a:r>
            <a:r>
              <a:rPr lang="en-US" sz="3200" dirty="0"/>
              <a:t>1</a:t>
            </a:r>
            <a:r>
              <a:rPr lang="en-US" dirty="0"/>
              <a:t>.</a:t>
            </a:r>
          </a:p>
          <a:p>
            <a:pPr>
              <a:buNone/>
            </a:pPr>
            <a:endParaRPr lang="en-US" dirty="0"/>
          </a:p>
          <a:p>
            <a:pPr>
              <a:buNone/>
            </a:pPr>
            <a:endParaRPr lang="en-US" dirty="0"/>
          </a:p>
        </p:txBody>
      </p:sp>
      <p:pic>
        <p:nvPicPr>
          <p:cNvPr id="5" name="Picture 4"/>
          <p:cNvPicPr>
            <a:picLocks noChangeAspect="1"/>
          </p:cNvPicPr>
          <p:nvPr/>
        </p:nvPicPr>
        <p:blipFill>
          <a:blip r:embed="rId2"/>
          <a:stretch>
            <a:fillRect/>
          </a:stretch>
        </p:blipFill>
        <p:spPr>
          <a:xfrm>
            <a:off x="1828800" y="5257800"/>
            <a:ext cx="4772025" cy="533400"/>
          </a:xfrm>
          <a:prstGeom prst="rect">
            <a:avLst/>
          </a:prstGeom>
        </p:spPr>
      </p:pic>
    </p:spTree>
    <p:extLst>
      <p:ext uri="{BB962C8B-B14F-4D97-AF65-F5344CB8AC3E}">
        <p14:creationId xmlns:p14="http://schemas.microsoft.com/office/powerpoint/2010/main" val="223764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The Product Rule</a:t>
            </a:r>
          </a:p>
        </p:txBody>
      </p:sp>
      <p:sp>
        <p:nvSpPr>
          <p:cNvPr id="3" name="Content Placeholder 2"/>
          <p:cNvSpPr>
            <a:spLocks noGrp="1"/>
          </p:cNvSpPr>
          <p:nvPr>
            <p:ph idx="1"/>
          </p:nvPr>
        </p:nvSpPr>
        <p:spPr>
          <a:xfrm>
            <a:off x="457200" y="1447800"/>
            <a:ext cx="8229600" cy="5105400"/>
          </a:xfrm>
        </p:spPr>
        <p:txBody>
          <a:bodyPr>
            <a:normAutofit fontScale="92500" lnSpcReduction="10000"/>
          </a:bodyPr>
          <a:lstStyle/>
          <a:p>
            <a:pPr algn="just">
              <a:buNone/>
            </a:pPr>
            <a:r>
              <a:rPr lang="en-US" dirty="0"/>
              <a:t>	(ii) begin and end with a </a:t>
            </a:r>
            <a:r>
              <a:rPr lang="en-US" sz="3000" dirty="0"/>
              <a:t>1</a:t>
            </a:r>
            <a:r>
              <a:rPr lang="en-US" dirty="0"/>
              <a:t>?</a:t>
            </a:r>
          </a:p>
          <a:p>
            <a:pPr algn="just">
              <a:buNone/>
            </a:pPr>
            <a:r>
              <a:rPr lang="en-US" b="1" dirty="0"/>
              <a:t>	Solution</a:t>
            </a:r>
            <a:r>
              <a:rPr lang="en-US" dirty="0"/>
              <a:t>:</a:t>
            </a:r>
          </a:p>
          <a:p>
            <a:pPr algn="just">
              <a:buNone/>
            </a:pPr>
            <a:r>
              <a:rPr lang="en-US" dirty="0"/>
              <a:t>	If the first and last bit in an 8 bit string is a 1, then only the intermediate six bits can be filled in 2 ways, i.e. by a </a:t>
            </a:r>
            <a:r>
              <a:rPr lang="en-US" sz="3200" dirty="0"/>
              <a:t>0</a:t>
            </a:r>
            <a:r>
              <a:rPr lang="en-US" dirty="0"/>
              <a:t> or </a:t>
            </a:r>
            <a:r>
              <a:rPr lang="en-US" sz="3200" dirty="0"/>
              <a:t>1</a:t>
            </a:r>
            <a:r>
              <a:rPr lang="en-US" dirty="0"/>
              <a:t>. Hence there are </a:t>
            </a:r>
          </a:p>
          <a:p>
            <a:pPr algn="just">
              <a:buNone/>
            </a:pPr>
            <a:endParaRPr lang="en-US" dirty="0"/>
          </a:p>
          <a:p>
            <a:pPr algn="just">
              <a:buNone/>
            </a:pPr>
            <a:endParaRPr lang="en-US" dirty="0"/>
          </a:p>
          <a:p>
            <a:pPr algn="just">
              <a:buNone/>
            </a:pPr>
            <a:r>
              <a:rPr lang="en-US" dirty="0"/>
              <a:t>	different bit strings of length 8 that begin and end with a</a:t>
            </a:r>
            <a:r>
              <a:rPr lang="en-US" sz="3000" dirty="0"/>
              <a:t> 1</a:t>
            </a:r>
            <a:r>
              <a:rPr lang="en-US" dirty="0"/>
              <a:t>.</a:t>
            </a:r>
          </a:p>
          <a:p>
            <a:pPr algn="just">
              <a:buNone/>
            </a:pPr>
            <a:endParaRPr lang="en-US" dirty="0"/>
          </a:p>
          <a:p>
            <a:pPr algn="just">
              <a:buNone/>
            </a:pPr>
            <a:endParaRPr lang="en-US" dirty="0"/>
          </a:p>
          <a:p>
            <a:pPr>
              <a:buNone/>
            </a:pPr>
            <a:r>
              <a:rPr lang="en-US" dirty="0"/>
              <a:t> </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1752600" y="3429000"/>
            <a:ext cx="6506296" cy="571499"/>
          </a:xfrm>
          <a:prstGeom prst="rect">
            <a:avLst/>
          </a:prstGeom>
        </p:spPr>
      </p:pic>
    </p:spTree>
    <p:extLst>
      <p:ext uri="{BB962C8B-B14F-4D97-AF65-F5344CB8AC3E}">
        <p14:creationId xmlns:p14="http://schemas.microsoft.com/office/powerpoint/2010/main" val="33836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457200" y="1200912"/>
            <a:ext cx="8229600" cy="5504688"/>
          </a:xfrm>
        </p:spPr>
        <p:txBody>
          <a:bodyPr>
            <a:normAutofit fontScale="92500" lnSpcReduction="10000"/>
          </a:bodyPr>
          <a:lstStyle/>
          <a:p>
            <a:pPr algn="just">
              <a:buNone/>
            </a:pPr>
            <a:r>
              <a:rPr lang="en-US" b="1" dirty="0"/>
              <a:t> Example</a:t>
            </a:r>
            <a:r>
              <a:rPr lang="en-US" dirty="0"/>
              <a:t>: Suppose that an automobile license plate has three letters followed by three digits.</a:t>
            </a:r>
          </a:p>
          <a:p>
            <a:pPr algn="just">
              <a:buNone/>
            </a:pPr>
            <a:r>
              <a:rPr lang="en-US" dirty="0"/>
              <a:t>(a) How many different license plates are possible?</a:t>
            </a:r>
          </a:p>
          <a:p>
            <a:pPr algn="just">
              <a:buNone/>
            </a:pPr>
            <a:r>
              <a:rPr lang="en-US" b="1" dirty="0"/>
              <a:t>Solution</a:t>
            </a:r>
            <a:r>
              <a:rPr lang="en-US" dirty="0"/>
              <a:t>:</a:t>
            </a:r>
          </a:p>
          <a:p>
            <a:pPr algn="just">
              <a:buNone/>
            </a:pPr>
            <a:r>
              <a:rPr lang="en-US" dirty="0"/>
              <a:t>	Each of the three letters can be written in 26 different ways, and each of the three digits can be written in 10 different ways.</a:t>
            </a:r>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	Hence, by the product rule, there is a total of</a:t>
            </a:r>
          </a:p>
          <a:p>
            <a:pPr algn="just">
              <a:buNone/>
            </a:pPr>
            <a:r>
              <a:rPr lang="fr-FR" dirty="0"/>
              <a:t>	</a:t>
            </a:r>
            <a:r>
              <a:rPr lang="fr-FR" sz="2200" dirty="0">
                <a:latin typeface="Arial" panose="020B0604020202020204" pitchFamily="34" charset="0"/>
                <a:cs typeface="Arial" panose="020B0604020202020204" pitchFamily="34" charset="0"/>
              </a:rPr>
              <a:t>26 × 26 × 26 × 10 × 10 × 10 = 17,576,000</a:t>
            </a:r>
          </a:p>
          <a:p>
            <a:pPr algn="just">
              <a:buNone/>
            </a:pPr>
            <a:r>
              <a:rPr lang="fr-FR" dirty="0"/>
              <a:t>					different License plates possible.</a:t>
            </a:r>
          </a:p>
          <a:p>
            <a:pPr>
              <a:buNone/>
            </a:pPr>
            <a:endParaRPr lang="en-US" dirty="0"/>
          </a:p>
          <a:p>
            <a:pPr>
              <a:buNone/>
            </a:pPr>
            <a:endParaRPr lang="en-US" dirty="0"/>
          </a:p>
        </p:txBody>
      </p:sp>
      <p:pic>
        <p:nvPicPr>
          <p:cNvPr id="8" name="Picture 7"/>
          <p:cNvPicPr>
            <a:picLocks noChangeAspect="1"/>
          </p:cNvPicPr>
          <p:nvPr/>
        </p:nvPicPr>
        <p:blipFill>
          <a:blip r:embed="rId2"/>
          <a:stretch>
            <a:fillRect/>
          </a:stretch>
        </p:blipFill>
        <p:spPr>
          <a:xfrm>
            <a:off x="1066800" y="3810000"/>
            <a:ext cx="6400800" cy="1524000"/>
          </a:xfrm>
          <a:prstGeom prst="rect">
            <a:avLst/>
          </a:prstGeom>
        </p:spPr>
      </p:pic>
    </p:spTree>
    <p:extLst>
      <p:ext uri="{BB962C8B-B14F-4D97-AF65-F5344CB8AC3E}">
        <p14:creationId xmlns:p14="http://schemas.microsoft.com/office/powerpoint/2010/main" val="17265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90500" y="1219200"/>
            <a:ext cx="8496300" cy="5486400"/>
          </a:xfrm>
        </p:spPr>
        <p:txBody>
          <a:bodyPr>
            <a:normAutofit fontScale="92500" lnSpcReduction="10000"/>
          </a:bodyPr>
          <a:lstStyle/>
          <a:p>
            <a:pPr algn="just">
              <a:buNone/>
            </a:pPr>
            <a:r>
              <a:rPr lang="en-US" dirty="0"/>
              <a:t>(b) How many license plates could begin with A and end on 0?</a:t>
            </a:r>
          </a:p>
          <a:p>
            <a:pPr algn="just">
              <a:buNone/>
            </a:pPr>
            <a:r>
              <a:rPr lang="en-US" b="1" dirty="0"/>
              <a:t>Solution</a:t>
            </a:r>
            <a:r>
              <a:rPr lang="en-US" dirty="0"/>
              <a:t>:</a:t>
            </a:r>
          </a:p>
          <a:p>
            <a:pPr algn="just">
              <a:buNone/>
            </a:pPr>
            <a:r>
              <a:rPr lang="en-US" dirty="0"/>
              <a:t> 	The first and last place can be filled in one way only, while each of second and third place can be filled in 26 ways and each of fourth and fifth place can be filled in 10 ways.</a:t>
            </a:r>
          </a:p>
          <a:p>
            <a:pPr algn="just">
              <a:buNone/>
            </a:pPr>
            <a:endParaRPr lang="en-US" dirty="0"/>
          </a:p>
          <a:p>
            <a:pPr algn="just">
              <a:buNone/>
            </a:pPr>
            <a:r>
              <a:rPr lang="en-US" dirty="0"/>
              <a:t> </a:t>
            </a:r>
          </a:p>
          <a:p>
            <a:pPr algn="just">
              <a:buNone/>
            </a:pPr>
            <a:endParaRPr lang="en-US" dirty="0"/>
          </a:p>
          <a:p>
            <a:pPr algn="just">
              <a:buNone/>
            </a:pPr>
            <a:endParaRPr lang="en-US" dirty="0"/>
          </a:p>
          <a:p>
            <a:pPr algn="just">
              <a:buNone/>
            </a:pPr>
            <a:endParaRPr lang="en-US" dirty="0"/>
          </a:p>
          <a:p>
            <a:pPr algn="just">
              <a:buNone/>
            </a:pPr>
            <a:r>
              <a:rPr lang="en-US" dirty="0"/>
              <a:t>Number of license plates that begin with A and end in 0 are</a:t>
            </a:r>
          </a:p>
          <a:p>
            <a:pPr algn="just">
              <a:buNone/>
            </a:pPr>
            <a:r>
              <a:rPr lang="en-US" dirty="0"/>
              <a:t> 				1 × 26 × 26 × 10 × 10 × 1 = 67600</a:t>
            </a:r>
          </a:p>
          <a:p>
            <a:pPr>
              <a:buNone/>
            </a:pPr>
            <a:r>
              <a:rPr lang="en-US" dirty="0"/>
              <a:t> </a:t>
            </a:r>
          </a:p>
          <a:p>
            <a:pPr>
              <a:buNone/>
            </a:pPr>
            <a:endParaRPr lang="en-US" dirty="0"/>
          </a:p>
        </p:txBody>
      </p:sp>
      <p:pic>
        <p:nvPicPr>
          <p:cNvPr id="5" name="Picture 4"/>
          <p:cNvPicPr>
            <a:picLocks noChangeAspect="1"/>
          </p:cNvPicPr>
          <p:nvPr/>
        </p:nvPicPr>
        <p:blipFill>
          <a:blip r:embed="rId2"/>
          <a:stretch>
            <a:fillRect/>
          </a:stretch>
        </p:blipFill>
        <p:spPr>
          <a:xfrm>
            <a:off x="323850" y="3352800"/>
            <a:ext cx="8496300" cy="1371599"/>
          </a:xfrm>
          <a:prstGeom prst="rect">
            <a:avLst/>
          </a:prstGeom>
        </p:spPr>
      </p:pic>
    </p:spTree>
    <p:extLst>
      <p:ext uri="{BB962C8B-B14F-4D97-AF65-F5344CB8AC3E}">
        <p14:creationId xmlns:p14="http://schemas.microsoft.com/office/powerpoint/2010/main" val="5621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371475" y="1219200"/>
            <a:ext cx="8315325" cy="5486400"/>
          </a:xfrm>
        </p:spPr>
        <p:txBody>
          <a:bodyPr>
            <a:normAutofit/>
          </a:bodyPr>
          <a:lstStyle/>
          <a:p>
            <a:pPr algn="just">
              <a:buNone/>
            </a:pPr>
            <a:r>
              <a:rPr lang="en-US" dirty="0"/>
              <a:t>(c) How many license plates begin with PQR.</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endParaRPr lang="en-US" dirty="0"/>
          </a:p>
          <a:p>
            <a:pPr algn="just">
              <a:buNone/>
            </a:pPr>
            <a:endParaRPr lang="en-US" dirty="0"/>
          </a:p>
          <a:p>
            <a:pPr marL="0" indent="0" algn="just">
              <a:buNone/>
            </a:pPr>
            <a:r>
              <a:rPr lang="en-US" dirty="0"/>
              <a:t>Number of license plates that begin with PQR are</a:t>
            </a:r>
          </a:p>
          <a:p>
            <a:pPr marL="0" indent="0" algn="just">
              <a:buNone/>
            </a:pPr>
            <a:r>
              <a:rPr lang="en-US" sz="2800" dirty="0"/>
              <a:t>			1 × 1 × 1 × 10 × 10 × 10 = 1000 ways.</a:t>
            </a:r>
          </a:p>
        </p:txBody>
      </p:sp>
      <p:pic>
        <p:nvPicPr>
          <p:cNvPr id="4" name="Picture 3"/>
          <p:cNvPicPr>
            <a:picLocks noChangeAspect="1"/>
          </p:cNvPicPr>
          <p:nvPr/>
        </p:nvPicPr>
        <p:blipFill>
          <a:blip r:embed="rId2"/>
          <a:stretch>
            <a:fillRect/>
          </a:stretch>
        </p:blipFill>
        <p:spPr>
          <a:xfrm>
            <a:off x="457200" y="2362200"/>
            <a:ext cx="8315325" cy="2057400"/>
          </a:xfrm>
          <a:prstGeom prst="rect">
            <a:avLst/>
          </a:prstGeom>
        </p:spPr>
      </p:pic>
    </p:spTree>
    <p:extLst>
      <p:ext uri="{BB962C8B-B14F-4D97-AF65-F5344CB8AC3E}">
        <p14:creationId xmlns:p14="http://schemas.microsoft.com/office/powerpoint/2010/main" val="312734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Autofit/>
          </a:bodyPr>
          <a:lstStyle/>
          <a:p>
            <a:r>
              <a:rPr lang="en-US" sz="4000" dirty="0"/>
              <a:t>The Product Rule</a:t>
            </a:r>
          </a:p>
        </p:txBody>
      </p:sp>
      <p:sp>
        <p:nvSpPr>
          <p:cNvPr id="3" name="Content Placeholder 2"/>
          <p:cNvSpPr>
            <a:spLocks noGrp="1"/>
          </p:cNvSpPr>
          <p:nvPr>
            <p:ph idx="1"/>
          </p:nvPr>
        </p:nvSpPr>
        <p:spPr>
          <a:xfrm>
            <a:off x="152400" y="1143000"/>
            <a:ext cx="8534400" cy="5181600"/>
          </a:xfrm>
        </p:spPr>
        <p:txBody>
          <a:bodyPr>
            <a:normAutofit lnSpcReduction="10000"/>
          </a:bodyPr>
          <a:lstStyle/>
          <a:p>
            <a:pPr marL="0" indent="0" algn="just">
              <a:buNone/>
            </a:pPr>
            <a:r>
              <a:rPr lang="en-US" dirty="0"/>
              <a:t>(d) How many license plates are possible in which all the     letters and digits are distinct?</a:t>
            </a:r>
          </a:p>
          <a:p>
            <a:pPr marL="0" indent="0" algn="just">
              <a:buNone/>
            </a:pPr>
            <a:r>
              <a:rPr lang="en-US" b="1" dirty="0"/>
              <a:t>Solution:</a:t>
            </a:r>
          </a:p>
          <a:p>
            <a:pPr marL="0" indent="0" algn="just">
              <a:buNone/>
            </a:pPr>
            <a:r>
              <a:rPr lang="en-US" dirty="0"/>
              <a:t>    The first letter place can be filled in 26 ways. Since, the second letter place should contain a different letter than the first, so it can be filled in 25 ways. Similarly, the third letter place can be filled in 24 ways. And the digits can be respectively filled in 10, 9, and 8 ways.</a:t>
            </a:r>
          </a:p>
          <a:p>
            <a:pPr marL="0" indent="0" algn="just">
              <a:buNone/>
            </a:pPr>
            <a:r>
              <a:rPr lang="en-US" dirty="0"/>
              <a:t>Hence; </a:t>
            </a:r>
          </a:p>
          <a:p>
            <a:pPr marL="0" indent="0" algn="just">
              <a:buNone/>
            </a:pPr>
            <a:r>
              <a:rPr lang="en-US" dirty="0"/>
              <a:t>number of license plates in which all the letters and digits are distinct are</a:t>
            </a:r>
          </a:p>
          <a:p>
            <a:pPr marL="0" indent="0" algn="just">
              <a:buNone/>
            </a:pPr>
            <a:r>
              <a:rPr lang="en-US" dirty="0"/>
              <a:t>		26 × 25 × 24 × 10 × 9 × 8 = 11, 232, 000</a:t>
            </a:r>
            <a:endParaRPr lang="en-US" b="1" dirty="0"/>
          </a:p>
        </p:txBody>
      </p:sp>
    </p:spTree>
    <p:extLst>
      <p:ext uri="{BB962C8B-B14F-4D97-AF65-F5344CB8AC3E}">
        <p14:creationId xmlns:p14="http://schemas.microsoft.com/office/powerpoint/2010/main" val="98333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Autofit/>
          </a:bodyPr>
          <a:lstStyle/>
          <a:p>
            <a:r>
              <a:rPr lang="en-US" sz="4000" dirty="0"/>
              <a:t>The Product Rule</a:t>
            </a:r>
          </a:p>
        </p:txBody>
      </p:sp>
      <p:sp>
        <p:nvSpPr>
          <p:cNvPr id="3" name="Content Placeholder 2"/>
          <p:cNvSpPr>
            <a:spLocks noGrp="1"/>
          </p:cNvSpPr>
          <p:nvPr>
            <p:ph idx="1"/>
          </p:nvPr>
        </p:nvSpPr>
        <p:spPr>
          <a:xfrm>
            <a:off x="152400" y="1219200"/>
            <a:ext cx="8763000" cy="5486400"/>
          </a:xfrm>
        </p:spPr>
        <p:txBody>
          <a:bodyPr>
            <a:normAutofit fontScale="92500"/>
          </a:bodyPr>
          <a:lstStyle/>
          <a:p>
            <a:pPr algn="just">
              <a:buNone/>
            </a:pPr>
            <a:r>
              <a:rPr lang="en-US" dirty="0"/>
              <a:t>(e) How many license plates could begin with AB and   have all three letters and digits distinct.</a:t>
            </a:r>
          </a:p>
          <a:p>
            <a:pPr algn="just">
              <a:buNone/>
            </a:pPr>
            <a:r>
              <a:rPr lang="en-US" b="1" dirty="0"/>
              <a:t>Solution</a:t>
            </a:r>
            <a:r>
              <a:rPr lang="en-US" dirty="0"/>
              <a:t>:</a:t>
            </a:r>
          </a:p>
          <a:p>
            <a:pPr algn="just">
              <a:buNone/>
            </a:pPr>
            <a:r>
              <a:rPr lang="en-US" dirty="0"/>
              <a:t> 	</a:t>
            </a:r>
          </a:p>
          <a:p>
            <a:pPr algn="just">
              <a:buNone/>
            </a:pPr>
            <a:r>
              <a:rPr lang="en-US" dirty="0"/>
              <a:t> </a:t>
            </a:r>
          </a:p>
          <a:p>
            <a:pPr algn="just">
              <a:buNone/>
            </a:pPr>
            <a:endParaRPr lang="en-US" dirty="0"/>
          </a:p>
          <a:p>
            <a:pPr algn="just">
              <a:buNone/>
            </a:pPr>
            <a:r>
              <a:rPr lang="en-US" dirty="0"/>
              <a:t>	The first two letters places are fixed (to be filled with A and B), so there is only one way to fill them. The third letter place should contain a letter different from A &amp; B, so there</a:t>
            </a:r>
          </a:p>
          <a:p>
            <a:pPr algn="just">
              <a:buNone/>
            </a:pPr>
            <a:r>
              <a:rPr lang="en-US" dirty="0"/>
              <a:t>	are 24 ways to fill it.</a:t>
            </a:r>
          </a:p>
          <a:p>
            <a:pPr algn="just">
              <a:buNone/>
            </a:pPr>
            <a:r>
              <a:rPr lang="en-US" dirty="0"/>
              <a:t>    The three digit positions can be filled in 10 and 8 ways to have distinct digits. Hence, desired number of license plates are</a:t>
            </a:r>
          </a:p>
          <a:p>
            <a:pPr algn="just">
              <a:buNone/>
            </a:pPr>
            <a:r>
              <a:rPr lang="en-US" dirty="0"/>
              <a:t>					1 × 1 × 24 × 10 × 9 × 8 = 17280</a:t>
            </a:r>
          </a:p>
        </p:txBody>
      </p:sp>
      <p:pic>
        <p:nvPicPr>
          <p:cNvPr id="5" name="Picture 4"/>
          <p:cNvPicPr>
            <a:picLocks noChangeAspect="1"/>
          </p:cNvPicPr>
          <p:nvPr/>
        </p:nvPicPr>
        <p:blipFill>
          <a:blip r:embed="rId2"/>
          <a:stretch>
            <a:fillRect/>
          </a:stretch>
        </p:blipFill>
        <p:spPr>
          <a:xfrm>
            <a:off x="323850" y="2590800"/>
            <a:ext cx="8362950" cy="1219200"/>
          </a:xfrm>
          <a:prstGeom prst="rect">
            <a:avLst/>
          </a:prstGeom>
        </p:spPr>
      </p:pic>
    </p:spTree>
    <p:extLst>
      <p:ext uri="{BB962C8B-B14F-4D97-AF65-F5344CB8AC3E}">
        <p14:creationId xmlns:p14="http://schemas.microsoft.com/office/powerpoint/2010/main" val="228091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667512"/>
            <a:ext cx="9067800" cy="6190488"/>
          </a:xfrm>
        </p:spPr>
        <p:txBody>
          <a:bodyPr>
            <a:normAutofit/>
          </a:bodyPr>
          <a:lstStyle/>
          <a:p>
            <a:pPr algn="just"/>
            <a:r>
              <a:rPr lang="en-US" dirty="0"/>
              <a:t>The </a:t>
            </a:r>
            <a:r>
              <a:rPr lang="en-US" i="1" dirty="0"/>
              <a:t>ancestors</a:t>
            </a:r>
            <a:r>
              <a:rPr lang="en-US" dirty="0"/>
              <a:t> of a vertex are the vertices in the path from the root to this vertex, excluding the vertex itself and including the root. </a:t>
            </a:r>
          </a:p>
          <a:p>
            <a:pPr algn="just"/>
            <a:r>
              <a:rPr lang="en-US" dirty="0"/>
              <a:t>The </a:t>
            </a:r>
            <a:r>
              <a:rPr lang="en-US" i="1" dirty="0"/>
              <a:t>descendants </a:t>
            </a:r>
            <a:r>
              <a:rPr lang="en-US" dirty="0"/>
              <a:t>of a vertex </a:t>
            </a:r>
            <a:r>
              <a:rPr lang="en-US" i="1" dirty="0"/>
              <a:t>v</a:t>
            </a:r>
            <a:r>
              <a:rPr lang="en-US" dirty="0"/>
              <a:t> are those vertices that have </a:t>
            </a:r>
            <a:r>
              <a:rPr lang="en-US" i="1" dirty="0"/>
              <a:t>v</a:t>
            </a:r>
            <a:r>
              <a:rPr lang="en-US" dirty="0"/>
              <a:t> as an ancestor. The subtree rooted at u includes all the descendants of u, and all edges that connect between them.</a:t>
            </a:r>
          </a:p>
          <a:p>
            <a:pPr marL="0" indent="0">
              <a:buNone/>
            </a:pPr>
            <a:endParaRPr lang="en-US" dirty="0"/>
          </a:p>
        </p:txBody>
      </p:sp>
      <p:pic>
        <p:nvPicPr>
          <p:cNvPr id="4" name="Picture 3">
            <a:extLst>
              <a:ext uri="{FF2B5EF4-FFF2-40B4-BE49-F238E27FC236}">
                <a16:creationId xmlns:a16="http://schemas.microsoft.com/office/drawing/2014/main" id="{B1E76E8C-AE00-466C-9DA9-54384C464F00}"/>
              </a:ext>
            </a:extLst>
          </p:cNvPr>
          <p:cNvPicPr>
            <a:picLocks noChangeAspect="1"/>
          </p:cNvPicPr>
          <p:nvPr/>
        </p:nvPicPr>
        <p:blipFill>
          <a:blip r:embed="rId2"/>
          <a:stretch>
            <a:fillRect/>
          </a:stretch>
        </p:blipFill>
        <p:spPr>
          <a:xfrm>
            <a:off x="304800" y="3429000"/>
            <a:ext cx="3581400" cy="3200400"/>
          </a:xfrm>
          <a:prstGeom prst="rect">
            <a:avLst/>
          </a:prstGeom>
        </p:spPr>
      </p:pic>
      <p:pic>
        <p:nvPicPr>
          <p:cNvPr id="5" name="Picture 4">
            <a:extLst>
              <a:ext uri="{FF2B5EF4-FFF2-40B4-BE49-F238E27FC236}">
                <a16:creationId xmlns:a16="http://schemas.microsoft.com/office/drawing/2014/main" id="{E5BA543A-6AE4-4E26-B0EA-75DB3435DD98}"/>
              </a:ext>
            </a:extLst>
          </p:cNvPr>
          <p:cNvPicPr>
            <a:picLocks noChangeAspect="1"/>
          </p:cNvPicPr>
          <p:nvPr/>
        </p:nvPicPr>
        <p:blipFill>
          <a:blip r:embed="rId3"/>
          <a:stretch>
            <a:fillRect/>
          </a:stretch>
        </p:blipFill>
        <p:spPr>
          <a:xfrm>
            <a:off x="4750480" y="3429000"/>
            <a:ext cx="3581400" cy="3200400"/>
          </a:xfrm>
          <a:prstGeom prst="rect">
            <a:avLst/>
          </a:prstGeom>
        </p:spPr>
      </p:pic>
    </p:spTree>
    <p:extLst>
      <p:ext uri="{BB962C8B-B14F-4D97-AF65-F5344CB8AC3E}">
        <p14:creationId xmlns:p14="http://schemas.microsoft.com/office/powerpoint/2010/main" val="2776136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91312"/>
          </a:xfrm>
        </p:spPr>
        <p:txBody>
          <a:bodyPr>
            <a:normAutofit fontScale="90000"/>
          </a:bodyPr>
          <a:lstStyle/>
          <a:p>
            <a:r>
              <a:rPr lang="en-US" dirty="0"/>
              <a:t>Telephone Numbering Plan</a:t>
            </a:r>
          </a:p>
        </p:txBody>
      </p:sp>
      <p:sp>
        <p:nvSpPr>
          <p:cNvPr id="3" name="Content Placeholder 2"/>
          <p:cNvSpPr>
            <a:spLocks noGrp="1"/>
          </p:cNvSpPr>
          <p:nvPr>
            <p:ph idx="1"/>
          </p:nvPr>
        </p:nvSpPr>
        <p:spPr>
          <a:xfrm>
            <a:off x="152400" y="896112"/>
            <a:ext cx="8839200" cy="5809488"/>
          </a:xfrm>
        </p:spPr>
        <p:txBody>
          <a:bodyPr>
            <a:normAutofit fontScale="77500" lnSpcReduction="20000"/>
          </a:bodyPr>
          <a:lstStyle/>
          <a:p>
            <a:pPr algn="just">
              <a:buNone/>
            </a:pPr>
            <a:r>
              <a:rPr lang="en-US" b="1" dirty="0"/>
              <a:t>     Example</a:t>
            </a:r>
            <a:r>
              <a:rPr lang="en-US" dirty="0"/>
              <a:t>: The </a:t>
            </a:r>
            <a:r>
              <a:rPr lang="en-US" i="1" dirty="0"/>
              <a:t>North American numbering plan </a:t>
            </a:r>
            <a:r>
              <a:rPr lang="en-US" dirty="0"/>
              <a:t>(</a:t>
            </a:r>
            <a:r>
              <a:rPr lang="en-US" i="1" dirty="0"/>
              <a:t>NANP</a:t>
            </a:r>
            <a:r>
              <a:rPr lang="en-US" dirty="0"/>
              <a:t>) specifies that a telephone number consists of </a:t>
            </a:r>
            <a:r>
              <a:rPr lang="en-US" dirty="0">
                <a:latin typeface="Cambria Math" pitchFamily="18" charset="0"/>
                <a:ea typeface="Cambria Math" pitchFamily="18" charset="0"/>
              </a:rPr>
              <a:t>10</a:t>
            </a:r>
            <a:r>
              <a:rPr lang="en-US" dirty="0"/>
              <a:t> digits, consisting of a three-digit area code, a three-digit office code, and a four-digit station code.  There are some restrictions on the digits.</a:t>
            </a:r>
          </a:p>
          <a:p>
            <a:pPr lvl="1" algn="just"/>
            <a:r>
              <a:rPr lang="en-US" dirty="0"/>
              <a:t>Let </a:t>
            </a:r>
            <a:r>
              <a:rPr lang="en-US" i="1" dirty="0"/>
              <a:t>X</a:t>
            </a:r>
            <a:r>
              <a:rPr lang="en-US" dirty="0"/>
              <a:t> denote a digit from </a:t>
            </a:r>
            <a:r>
              <a:rPr lang="en-US" dirty="0">
                <a:latin typeface="Cambria Math" pitchFamily="18" charset="0"/>
                <a:ea typeface="Cambria Math" pitchFamily="18" charset="0"/>
              </a:rPr>
              <a:t>0</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N</a:t>
            </a:r>
            <a:r>
              <a:rPr lang="en-US" dirty="0"/>
              <a:t> denote a digit from </a:t>
            </a:r>
            <a:r>
              <a:rPr lang="en-US" dirty="0">
                <a:latin typeface="Cambria Math" pitchFamily="18" charset="0"/>
                <a:ea typeface="Cambria Math" pitchFamily="18" charset="0"/>
              </a:rPr>
              <a:t>2</a:t>
            </a:r>
            <a:r>
              <a:rPr lang="en-US" dirty="0"/>
              <a:t> through </a:t>
            </a:r>
            <a:r>
              <a:rPr lang="en-US" dirty="0">
                <a:latin typeface="Cambria Math" pitchFamily="18" charset="0"/>
                <a:ea typeface="Cambria Math" pitchFamily="18" charset="0"/>
              </a:rPr>
              <a:t>9</a:t>
            </a:r>
            <a:r>
              <a:rPr lang="en-US" dirty="0"/>
              <a:t>.</a:t>
            </a:r>
          </a:p>
          <a:p>
            <a:pPr lvl="1" algn="just"/>
            <a:r>
              <a:rPr lang="en-US" dirty="0"/>
              <a:t>Let </a:t>
            </a:r>
            <a:r>
              <a:rPr lang="en-US" i="1" dirty="0"/>
              <a:t>Y</a:t>
            </a:r>
            <a:r>
              <a:rPr lang="en-US" dirty="0"/>
              <a:t> denote a digit that is  </a:t>
            </a:r>
            <a:r>
              <a:rPr lang="en-US" dirty="0">
                <a:latin typeface="Cambria Math" pitchFamily="18" charset="0"/>
                <a:ea typeface="Cambria Math" pitchFamily="18" charset="0"/>
              </a:rPr>
              <a:t>0</a:t>
            </a:r>
            <a:r>
              <a:rPr lang="en-US" dirty="0"/>
              <a:t> or </a:t>
            </a:r>
            <a:r>
              <a:rPr lang="en-US" dirty="0">
                <a:latin typeface="Cambria Math" pitchFamily="18" charset="0"/>
                <a:ea typeface="Cambria Math" pitchFamily="18" charset="0"/>
              </a:rPr>
              <a:t>1</a:t>
            </a:r>
            <a:r>
              <a:rPr lang="en-US" dirty="0"/>
              <a:t>.</a:t>
            </a:r>
          </a:p>
          <a:p>
            <a:pPr lvl="1" algn="just"/>
            <a:r>
              <a:rPr lang="en-US" dirty="0"/>
              <a:t>In the old plan (in use in the </a:t>
            </a:r>
            <a:r>
              <a:rPr lang="en-US" dirty="0">
                <a:latin typeface="Cambria Math" pitchFamily="18" charset="0"/>
                <a:ea typeface="Cambria Math" pitchFamily="18" charset="0"/>
              </a:rPr>
              <a:t>1960</a:t>
            </a:r>
            <a:r>
              <a:rPr lang="en-US" dirty="0"/>
              <a:t>s) the format was </a:t>
            </a:r>
            <a:r>
              <a:rPr lang="en-US" i="1" dirty="0"/>
              <a:t>NYX</a:t>
            </a:r>
            <a:r>
              <a:rPr lang="en-US" dirty="0"/>
              <a:t>-</a:t>
            </a:r>
            <a:r>
              <a:rPr lang="en-US" i="1" dirty="0"/>
              <a:t>NNX-XXXX</a:t>
            </a:r>
            <a:r>
              <a:rPr lang="en-US" dirty="0"/>
              <a:t>.</a:t>
            </a:r>
          </a:p>
          <a:p>
            <a:pPr lvl="1" algn="just"/>
            <a:r>
              <a:rPr lang="en-US" dirty="0"/>
              <a:t>In the new plan, the format is </a:t>
            </a:r>
            <a:r>
              <a:rPr lang="en-US" i="1" dirty="0"/>
              <a:t>NXX</a:t>
            </a:r>
            <a:r>
              <a:rPr lang="en-US" dirty="0"/>
              <a:t>-</a:t>
            </a:r>
            <a:r>
              <a:rPr lang="en-US" i="1" dirty="0"/>
              <a:t>NXX</a:t>
            </a:r>
            <a:r>
              <a:rPr lang="en-US" dirty="0"/>
              <a:t>-</a:t>
            </a:r>
            <a:r>
              <a:rPr lang="en-US" i="1" dirty="0"/>
              <a:t>XXXX</a:t>
            </a:r>
            <a:r>
              <a:rPr lang="en-US" dirty="0"/>
              <a:t>.</a:t>
            </a:r>
          </a:p>
          <a:p>
            <a:pPr algn="just">
              <a:buNone/>
            </a:pPr>
            <a:r>
              <a:rPr lang="en-US" dirty="0"/>
              <a:t>     How many different telephone numbers are possible under the old plan and the new plan?</a:t>
            </a:r>
          </a:p>
          <a:p>
            <a:pPr algn="just">
              <a:buNone/>
            </a:pPr>
            <a:endParaRPr lang="en-US" dirty="0"/>
          </a:p>
          <a:p>
            <a:pPr algn="just">
              <a:buNone/>
            </a:pPr>
            <a:r>
              <a:rPr lang="en-US" b="1" dirty="0"/>
              <a:t>     Solution</a:t>
            </a:r>
            <a:r>
              <a:rPr lang="en-US" dirty="0"/>
              <a:t>:  Use the Product Rule.</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2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160</a:t>
            </a:r>
            <a:r>
              <a:rPr lang="en-US" dirty="0"/>
              <a:t> area codes with the format </a:t>
            </a:r>
            <a:r>
              <a:rPr lang="en-US" i="1" dirty="0"/>
              <a:t>NYX.</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800</a:t>
            </a:r>
            <a:r>
              <a:rPr lang="en-US" dirty="0"/>
              <a:t> area codes with the format </a:t>
            </a:r>
            <a:r>
              <a:rPr lang="en-US" i="1" dirty="0"/>
              <a:t>NXX. </a:t>
            </a:r>
          </a:p>
          <a:p>
            <a:pPr lvl="1" algn="just"/>
            <a:r>
              <a:rPr lang="en-US" dirty="0"/>
              <a:t>There are </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8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640</a:t>
            </a:r>
            <a:r>
              <a:rPr lang="en-US" dirty="0"/>
              <a:t> office codes with the format </a:t>
            </a:r>
            <a:r>
              <a:rPr lang="en-US" i="1" dirty="0"/>
              <a:t>NNX.  </a:t>
            </a:r>
          </a:p>
          <a:p>
            <a:pPr lvl="1" algn="just"/>
            <a:r>
              <a:rPr lang="en-US" dirty="0"/>
              <a:t>There are  </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latin typeface="Cambria Math"/>
                <a:ea typeface="Cambria Math"/>
              </a:rPr>
              <a:t>∙</a:t>
            </a:r>
            <a:r>
              <a:rPr lang="en-US" dirty="0">
                <a:latin typeface="Cambria Math" pitchFamily="18" charset="0"/>
                <a:ea typeface="Cambria Math" pitchFamily="18" charset="0"/>
              </a:rPr>
              <a:t>10 </a:t>
            </a:r>
            <a:r>
              <a:rPr lang="en-US" dirty="0"/>
              <a:t>= </a:t>
            </a:r>
            <a:r>
              <a:rPr lang="en-US" dirty="0">
                <a:latin typeface="Cambria Math" pitchFamily="18" charset="0"/>
                <a:ea typeface="Cambria Math" pitchFamily="18" charset="0"/>
              </a:rPr>
              <a:t>10,000</a:t>
            </a:r>
            <a:r>
              <a:rPr lang="en-US" dirty="0"/>
              <a:t> station codes with the format </a:t>
            </a:r>
            <a:r>
              <a:rPr lang="en-US" i="1" dirty="0"/>
              <a:t>XXXX. </a:t>
            </a:r>
          </a:p>
          <a:p>
            <a:pPr algn="just">
              <a:buNone/>
            </a:pPr>
            <a:r>
              <a:rPr lang="en-US" dirty="0"/>
              <a:t>     Number of  old plan telephone numbers: </a:t>
            </a:r>
            <a:r>
              <a:rPr lang="en-US" dirty="0">
                <a:latin typeface="Cambria Math" pitchFamily="18" charset="0"/>
                <a:ea typeface="Cambria Math" pitchFamily="18" charset="0"/>
              </a:rPr>
              <a:t>160 </a:t>
            </a:r>
            <a:r>
              <a:rPr lang="en-US" dirty="0">
                <a:latin typeface="Cambria Math"/>
                <a:ea typeface="Cambria Math"/>
              </a:rPr>
              <a:t>∙</a:t>
            </a:r>
            <a:r>
              <a:rPr lang="en-US" dirty="0">
                <a:latin typeface="Cambria Math" pitchFamily="18" charset="0"/>
                <a:ea typeface="Cambria Math" pitchFamily="18" charset="0"/>
              </a:rPr>
              <a:t>640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1,024,000,000</a:t>
            </a:r>
            <a:r>
              <a:rPr lang="en-US" dirty="0"/>
              <a:t>.</a:t>
            </a:r>
          </a:p>
          <a:p>
            <a:pPr algn="just">
              <a:buNone/>
            </a:pPr>
            <a:r>
              <a:rPr lang="en-US" dirty="0"/>
              <a:t>     Number of new plan telephone numbers: </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800 </a:t>
            </a:r>
            <a:r>
              <a:rPr lang="en-US" dirty="0">
                <a:latin typeface="Cambria Math"/>
                <a:ea typeface="Cambria Math"/>
              </a:rPr>
              <a:t>∙</a:t>
            </a:r>
            <a:r>
              <a:rPr lang="en-US" dirty="0">
                <a:latin typeface="Cambria Math" pitchFamily="18" charset="0"/>
                <a:ea typeface="Cambria Math" pitchFamily="18" charset="0"/>
              </a:rPr>
              <a:t>10,000 </a:t>
            </a:r>
            <a:r>
              <a:rPr lang="en-US" dirty="0"/>
              <a:t>= </a:t>
            </a:r>
            <a:r>
              <a:rPr lang="en-US" dirty="0">
                <a:latin typeface="Cambria Math" pitchFamily="18" charset="0"/>
                <a:ea typeface="Cambria Math" pitchFamily="18" charset="0"/>
              </a:rPr>
              <a:t>6,400,000,000</a:t>
            </a:r>
            <a:r>
              <a:rPr lang="en-US" dirty="0"/>
              <a:t>.</a:t>
            </a:r>
          </a:p>
          <a:p>
            <a:pPr algn="just"/>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534400" cy="990600"/>
          </a:xfrm>
        </p:spPr>
        <p:txBody>
          <a:bodyPr>
            <a:noAutofit/>
          </a:bodyPr>
          <a:lstStyle/>
          <a:p>
            <a:r>
              <a:rPr lang="en-US" sz="3600" dirty="0"/>
              <a:t>NUMBER OF ITERATIONS OF A NESTED LOOP</a:t>
            </a:r>
          </a:p>
        </p:txBody>
      </p:sp>
      <p:sp>
        <p:nvSpPr>
          <p:cNvPr id="3" name="Content Placeholder 2"/>
          <p:cNvSpPr>
            <a:spLocks noGrp="1"/>
          </p:cNvSpPr>
          <p:nvPr>
            <p:ph idx="1"/>
          </p:nvPr>
        </p:nvSpPr>
        <p:spPr>
          <a:xfrm>
            <a:off x="228600" y="1295400"/>
            <a:ext cx="8763000" cy="5562600"/>
          </a:xfrm>
        </p:spPr>
        <p:txBody>
          <a:bodyPr>
            <a:normAutofit fontScale="92500"/>
          </a:bodyPr>
          <a:lstStyle/>
          <a:p>
            <a:pPr marL="0" indent="0" algn="just">
              <a:buNone/>
            </a:pPr>
            <a:r>
              <a:rPr lang="en-US" b="1" dirty="0"/>
              <a:t>Example</a:t>
            </a:r>
            <a:r>
              <a:rPr lang="en-US" dirty="0"/>
              <a:t>: Determine how many times the inner loop will be iterated   when the following algorithm is implemented and run</a:t>
            </a:r>
          </a:p>
          <a:p>
            <a:pPr marL="0" indent="0" algn="just">
              <a:buNone/>
            </a:pPr>
            <a:r>
              <a:rPr lang="en-US" dirty="0"/>
              <a:t>		For i: = 1 to 4</a:t>
            </a:r>
          </a:p>
          <a:p>
            <a:pPr marL="0" indent="0" algn="just">
              <a:buNone/>
            </a:pPr>
            <a:r>
              <a:rPr lang="en-US" dirty="0"/>
              <a:t>		For j : = 1 to 3</a:t>
            </a:r>
          </a:p>
          <a:p>
            <a:pPr marL="0" indent="0" algn="just">
              <a:buNone/>
            </a:pPr>
            <a:r>
              <a:rPr lang="en-US" dirty="0"/>
              <a:t>	[Statement in body of inner loop. None contain branching statements that lead out of the inner loop.]</a:t>
            </a:r>
          </a:p>
          <a:p>
            <a:pPr marL="0" indent="0" algn="just">
              <a:buNone/>
            </a:pPr>
            <a:r>
              <a:rPr lang="en-US" dirty="0"/>
              <a:t>	next j</a:t>
            </a:r>
          </a:p>
          <a:p>
            <a:pPr marL="0" indent="0" algn="just">
              <a:buNone/>
            </a:pPr>
            <a:r>
              <a:rPr lang="en-US" dirty="0"/>
              <a:t>	next i</a:t>
            </a:r>
          </a:p>
          <a:p>
            <a:pPr marL="0" indent="0" algn="just">
              <a:buNone/>
            </a:pPr>
            <a:r>
              <a:rPr lang="en-US" b="1" u="sng" dirty="0"/>
              <a:t>Solution:</a:t>
            </a:r>
            <a:endParaRPr lang="en-US" dirty="0"/>
          </a:p>
          <a:p>
            <a:pPr marL="0" indent="0" algn="just">
              <a:buNone/>
            </a:pPr>
            <a:r>
              <a:rPr lang="en-US" dirty="0"/>
              <a:t>The outer loop is iterated four times, and during each iteration of the outer loop, there are three iterations of the inner loop. </a:t>
            </a:r>
          </a:p>
          <a:p>
            <a:pPr marL="0" indent="0" algn="just">
              <a:buNone/>
            </a:pPr>
            <a:r>
              <a:rPr lang="en-US" dirty="0"/>
              <a:t>Hence, by product rules the total number of iterations of inner loop is 4·3=12</a:t>
            </a:r>
          </a:p>
          <a:p>
            <a:pPr>
              <a:buNone/>
            </a:pPr>
            <a:endParaRPr lang="en-US" dirty="0"/>
          </a:p>
        </p:txBody>
      </p:sp>
    </p:spTree>
    <p:extLst>
      <p:ext uri="{BB962C8B-B14F-4D97-AF65-F5344CB8AC3E}">
        <p14:creationId xmlns:p14="http://schemas.microsoft.com/office/powerpoint/2010/main" val="286349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763000" cy="5943600"/>
          </a:xfrm>
        </p:spPr>
        <p:txBody>
          <a:bodyPr>
            <a:normAutofit lnSpcReduction="10000"/>
          </a:bodyPr>
          <a:lstStyle/>
          <a:p>
            <a:pPr>
              <a:buNone/>
            </a:pPr>
            <a:r>
              <a:rPr lang="en-US" b="1" dirty="0"/>
              <a:t>   Example</a:t>
            </a:r>
            <a:r>
              <a:rPr lang="en-US" dirty="0"/>
              <a:t>: Determine how many times the inner loop will be iterated when the following algorithm is implemented and run.</a:t>
            </a:r>
          </a:p>
          <a:p>
            <a:pPr>
              <a:lnSpc>
                <a:spcPct val="110000"/>
              </a:lnSpc>
              <a:buNone/>
            </a:pPr>
            <a:r>
              <a:rPr lang="en-US" dirty="0"/>
              <a:t>		for	i = 5 to 50</a:t>
            </a:r>
          </a:p>
          <a:p>
            <a:pPr>
              <a:lnSpc>
                <a:spcPct val="110000"/>
              </a:lnSpc>
              <a:buNone/>
            </a:pPr>
            <a:r>
              <a:rPr lang="en-US" dirty="0"/>
              <a:t>		for	j: = 10 to 20</a:t>
            </a:r>
          </a:p>
          <a:p>
            <a:pPr>
              <a:lnSpc>
                <a:spcPct val="110000"/>
              </a:lnSpc>
              <a:buNone/>
            </a:pPr>
            <a:r>
              <a:rPr lang="en-US" dirty="0"/>
              <a:t>	[Statement in body of inner loop. None contain branching statements that lead out of the inner loop.]</a:t>
            </a:r>
          </a:p>
          <a:p>
            <a:pPr>
              <a:lnSpc>
                <a:spcPct val="110000"/>
              </a:lnSpc>
              <a:buNone/>
            </a:pPr>
            <a:r>
              <a:rPr lang="en-US" dirty="0"/>
              <a:t>			next j</a:t>
            </a:r>
          </a:p>
          <a:p>
            <a:pPr>
              <a:lnSpc>
                <a:spcPct val="110000"/>
              </a:lnSpc>
              <a:buNone/>
            </a:pPr>
            <a:r>
              <a:rPr lang="en-US" dirty="0"/>
              <a:t>			next i</a:t>
            </a:r>
          </a:p>
          <a:p>
            <a:pPr>
              <a:buNone/>
            </a:pPr>
            <a:r>
              <a:rPr lang="en-US" b="1" dirty="0"/>
              <a:t>Solution</a:t>
            </a:r>
            <a:r>
              <a:rPr lang="en-US" dirty="0"/>
              <a:t>:  </a:t>
            </a:r>
          </a:p>
          <a:p>
            <a:pPr>
              <a:buNone/>
            </a:pPr>
            <a:r>
              <a:rPr lang="en-US" dirty="0"/>
              <a:t>	The outer loop is iterated 50 - 5 + 1 = 46 times and during each iteration of the outer loop there are 20 - 10 + 1 = 11 iterations of the inner loop. Hence by product rule, the total number of iterations of the inner loop is 46×11 = 506.</a:t>
            </a:r>
          </a:p>
        </p:txBody>
      </p:sp>
    </p:spTree>
    <p:extLst>
      <p:ext uri="{BB962C8B-B14F-4D97-AF65-F5344CB8AC3E}">
        <p14:creationId xmlns:p14="http://schemas.microsoft.com/office/powerpoint/2010/main" val="86257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9144000" cy="6324600"/>
          </a:xfrm>
        </p:spPr>
        <p:txBody>
          <a:bodyPr>
            <a:normAutofit fontScale="92500" lnSpcReduction="10000"/>
          </a:bodyPr>
          <a:lstStyle/>
          <a:p>
            <a:pPr algn="just">
              <a:buNone/>
            </a:pPr>
            <a:r>
              <a:rPr lang="en-US" b="1" dirty="0"/>
              <a:t>   Example</a:t>
            </a:r>
            <a:r>
              <a:rPr lang="en-US" dirty="0"/>
              <a:t>: Determine how many times the inner loop will be iterated when the following algorithm is implemented and run.</a:t>
            </a:r>
          </a:p>
          <a:p>
            <a:pPr algn="just">
              <a:buNone/>
            </a:pPr>
            <a:r>
              <a:rPr lang="en-US" dirty="0"/>
              <a:t>		for	i: = 1 to 4</a:t>
            </a:r>
          </a:p>
          <a:p>
            <a:pPr algn="just">
              <a:buNone/>
            </a:pPr>
            <a:r>
              <a:rPr lang="en-US" dirty="0"/>
              <a:t>		for 	j: = 1 to i</a:t>
            </a:r>
          </a:p>
          <a:p>
            <a:pPr algn="just">
              <a:buNone/>
            </a:pPr>
            <a:r>
              <a:rPr lang="en-US" dirty="0"/>
              <a:t>		[Statements in body of inner loop. None contain 	branching statements that lead outside the loop.]</a:t>
            </a:r>
          </a:p>
          <a:p>
            <a:pPr algn="just">
              <a:buNone/>
            </a:pPr>
            <a:r>
              <a:rPr lang="en-US" dirty="0"/>
              <a:t>		next j</a:t>
            </a:r>
          </a:p>
          <a:p>
            <a:pPr algn="just">
              <a:buNone/>
            </a:pPr>
            <a:r>
              <a:rPr lang="en-US" dirty="0"/>
              <a:t>		next i</a:t>
            </a:r>
          </a:p>
          <a:p>
            <a:pPr algn="just">
              <a:buNone/>
            </a:pPr>
            <a:r>
              <a:rPr lang="en-US" b="1" dirty="0"/>
              <a:t>   Solution</a:t>
            </a:r>
            <a:r>
              <a:rPr lang="en-US" dirty="0"/>
              <a:t>:  </a:t>
            </a:r>
          </a:p>
          <a:p>
            <a:pPr algn="just">
              <a:buNone/>
            </a:pPr>
            <a:r>
              <a:rPr lang="en-US" dirty="0"/>
              <a:t>	The outer loop is iterated 4 times, but during each iteration of the outer loop, the inner loop iterates different number of times.</a:t>
            </a:r>
          </a:p>
          <a:p>
            <a:pPr algn="just">
              <a:buNone/>
            </a:pPr>
            <a:r>
              <a:rPr lang="en-US" dirty="0"/>
              <a:t>	For first iteration of outer loop, inner loop iterates 1 times.</a:t>
            </a:r>
          </a:p>
          <a:p>
            <a:pPr algn="just">
              <a:buNone/>
            </a:pPr>
            <a:r>
              <a:rPr lang="en-US" dirty="0"/>
              <a:t>	For second iteration of outer loop, inner loop iterates 2 times.</a:t>
            </a:r>
          </a:p>
          <a:p>
            <a:pPr algn="just">
              <a:buNone/>
            </a:pPr>
            <a:r>
              <a:rPr lang="en-US" dirty="0"/>
              <a:t>	For third iteration of outer loop, inner loop iterates 3 times.</a:t>
            </a:r>
          </a:p>
          <a:p>
            <a:pPr algn="just">
              <a:buNone/>
            </a:pPr>
            <a:r>
              <a:rPr lang="en-US" dirty="0"/>
              <a:t>	For fourth iteration of outer loop, inner loop iterates 4 times.</a:t>
            </a:r>
          </a:p>
          <a:p>
            <a:pPr algn="just">
              <a:buNone/>
            </a:pPr>
            <a:r>
              <a:rPr lang="en-US" dirty="0"/>
              <a:t>	Hence, total number of iterations of inner loop = 1 + 2 + 3 + 4 = 10.</a:t>
            </a:r>
          </a:p>
          <a:p>
            <a:pPr>
              <a:buNone/>
            </a:pPr>
            <a:endParaRPr lang="en-US" dirty="0"/>
          </a:p>
        </p:txBody>
      </p:sp>
    </p:spTree>
    <p:extLst>
      <p:ext uri="{BB962C8B-B14F-4D97-AF65-F5344CB8AC3E}">
        <p14:creationId xmlns:p14="http://schemas.microsoft.com/office/powerpoint/2010/main" val="151838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p:sp>
        <p:nvSpPr>
          <p:cNvPr id="3" name="Content Placeholder 2"/>
          <p:cNvSpPr>
            <a:spLocks noGrp="1"/>
          </p:cNvSpPr>
          <p:nvPr>
            <p:ph idx="1"/>
          </p:nvPr>
        </p:nvSpPr>
        <p:spPr>
          <a:xfrm>
            <a:off x="228600" y="1295400"/>
            <a:ext cx="8763000" cy="5562600"/>
          </a:xfrm>
        </p:spPr>
        <p:txBody>
          <a:bodyPr>
            <a:normAutofit lnSpcReduction="10000"/>
          </a:bodyPr>
          <a:lstStyle/>
          <a:p>
            <a:pPr algn="just">
              <a:buNone/>
            </a:pPr>
            <a:r>
              <a:rPr lang="en-US" b="1" dirty="0"/>
              <a:t>   Example</a:t>
            </a:r>
            <a:r>
              <a:rPr lang="en-US" dirty="0"/>
              <a:t>: Suppose statement labels in a programming language can be either a single letter or a letter followed by a digit. Find the number of possible labels.</a:t>
            </a:r>
          </a:p>
          <a:p>
            <a:pPr algn="just">
              <a:buNone/>
            </a:pPr>
            <a:r>
              <a:rPr lang="en-US" b="1" dirty="0"/>
              <a:t>    Solution</a:t>
            </a:r>
            <a:r>
              <a:rPr lang="en-US" dirty="0"/>
              <a:t>:  </a:t>
            </a:r>
          </a:p>
          <a:p>
            <a:pPr algn="just"/>
            <a:r>
              <a:rPr lang="en-US" dirty="0"/>
              <a:t>First consider variable names one character in length. Since such names consist of a single letter, there are </a:t>
            </a:r>
            <a:r>
              <a:rPr lang="en-US" dirty="0">
                <a:latin typeface="Arial" panose="020B0604020202020204" pitchFamily="34" charset="0"/>
                <a:cs typeface="Arial" panose="020B0604020202020204" pitchFamily="34" charset="0"/>
              </a:rPr>
              <a:t>26</a:t>
            </a:r>
            <a:r>
              <a:rPr lang="en-US" dirty="0"/>
              <a:t> variable names of length </a:t>
            </a:r>
            <a:r>
              <a:rPr lang="en-US" sz="2800" dirty="0">
                <a:latin typeface="Arial" panose="020B0604020202020204" pitchFamily="34" charset="0"/>
                <a:cs typeface="Arial" panose="020B0604020202020204" pitchFamily="34" charset="0"/>
              </a:rPr>
              <a:t>1</a:t>
            </a:r>
            <a:r>
              <a:rPr lang="en-US" dirty="0"/>
              <a:t>.</a:t>
            </a:r>
          </a:p>
          <a:p>
            <a:pPr algn="just"/>
            <a:r>
              <a:rPr lang="en-US" dirty="0"/>
              <a:t> Next, consider variable names two characters in length.   Since the first character is a letter, there are 26 ways to choose it. The second character is a digit, there are 10 ways to choose it. Hence, to construct variable name of two characters in length, there are 26×10 = 260 ways.</a:t>
            </a:r>
          </a:p>
          <a:p>
            <a:pPr algn="just"/>
            <a:r>
              <a:rPr lang="en-US" dirty="0"/>
              <a:t>   Finally, by sum rule, there are 26 + 260 = 286 possible  variable  names in the programming language.</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92708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Counting Passwords</a:t>
            </a:r>
          </a:p>
        </p:txBody>
      </p:sp>
      <p:sp>
        <p:nvSpPr>
          <p:cNvPr id="3" name="Content Placeholder 2"/>
          <p:cNvSpPr>
            <a:spLocks noGrp="1"/>
          </p:cNvSpPr>
          <p:nvPr>
            <p:ph idx="1"/>
          </p:nvPr>
        </p:nvSpPr>
        <p:spPr>
          <a:xfrm>
            <a:off x="76200" y="1143000"/>
            <a:ext cx="9067800" cy="5562600"/>
          </a:xfrm>
        </p:spPr>
        <p:txBody>
          <a:bodyPr>
            <a:noAutofit/>
          </a:bodyPr>
          <a:lstStyle/>
          <a:p>
            <a:pPr algn="just"/>
            <a:r>
              <a:rPr lang="en-US" sz="1800" dirty="0"/>
              <a:t>Combining the sum and product rule allows us to solve more complex problems.</a:t>
            </a:r>
          </a:p>
          <a:p>
            <a:pPr algn="just">
              <a:buNone/>
            </a:pPr>
            <a:r>
              <a:rPr lang="en-US" sz="1800" b="1" dirty="0"/>
              <a:t>      </a:t>
            </a:r>
            <a:r>
              <a:rPr lang="en-US" sz="2400" b="1" dirty="0"/>
              <a:t>Example</a:t>
            </a:r>
            <a:r>
              <a:rPr lang="en-US" sz="2400" dirty="0"/>
              <a:t>: </a:t>
            </a:r>
            <a:r>
              <a:rPr lang="en-US" sz="2000" dirty="0"/>
              <a:t>Each user on a computer system has a password, which is six to eight characters long, where each character is an uppercase letter or a digit. Each password must contain at least one digit. How many possible passwords are there?</a:t>
            </a:r>
          </a:p>
          <a:p>
            <a:pPr algn="just">
              <a:buNone/>
            </a:pPr>
            <a:r>
              <a:rPr lang="en-US" sz="1800" b="1" dirty="0"/>
              <a:t>      </a:t>
            </a:r>
            <a:r>
              <a:rPr lang="en-US" sz="2400" b="1" dirty="0"/>
              <a:t>Solution</a:t>
            </a:r>
            <a:r>
              <a:rPr lang="en-US" sz="2000" dirty="0"/>
              <a:t>:  Let </a:t>
            </a:r>
            <a:r>
              <a:rPr lang="en-US" sz="2000" i="1" dirty="0"/>
              <a:t>P</a:t>
            </a:r>
            <a:r>
              <a:rPr lang="en-US" sz="2000" dirty="0"/>
              <a:t> be the total number of passwords, and let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be the passwords of length </a:t>
            </a:r>
            <a:r>
              <a:rPr lang="en-US" sz="2000" dirty="0">
                <a:ea typeface="Cambria Math" pitchFamily="18" charset="0"/>
              </a:rPr>
              <a:t>6</a:t>
            </a:r>
            <a:r>
              <a:rPr lang="en-US" sz="2000" dirty="0"/>
              <a:t>, </a:t>
            </a:r>
            <a:r>
              <a:rPr lang="en-US" sz="2000" dirty="0">
                <a:ea typeface="Cambria Math" pitchFamily="18" charset="0"/>
              </a:rPr>
              <a:t>7</a:t>
            </a:r>
            <a:r>
              <a:rPr lang="en-US" sz="2000" dirty="0"/>
              <a:t>, and 8. </a:t>
            </a:r>
          </a:p>
          <a:p>
            <a:pPr lvl="1" algn="just"/>
            <a:r>
              <a:rPr lang="en-US" sz="2000" dirty="0"/>
              <a:t>By the sum rule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a:t>
            </a:r>
          </a:p>
          <a:p>
            <a:pPr lvl="1" algn="just"/>
            <a:r>
              <a:rPr lang="en-US" sz="2000" dirty="0"/>
              <a:t>To find each of </a:t>
            </a:r>
            <a:r>
              <a:rPr lang="en-US" sz="2000" i="1" dirty="0"/>
              <a:t>P</a:t>
            </a:r>
            <a:r>
              <a:rPr lang="en-US" sz="2000" baseline="-25000" dirty="0">
                <a:ea typeface="Cambria Math" pitchFamily="18" charset="0"/>
              </a:rPr>
              <a:t>6</a:t>
            </a:r>
            <a:r>
              <a:rPr lang="en-US" sz="2000" dirty="0"/>
              <a:t>, </a:t>
            </a:r>
            <a:r>
              <a:rPr lang="en-US" sz="2000" i="1" dirty="0"/>
              <a:t>P</a:t>
            </a:r>
            <a:r>
              <a:rPr lang="en-US" sz="2000" baseline="-25000" dirty="0">
                <a:ea typeface="Cambria Math" pitchFamily="18" charset="0"/>
              </a:rPr>
              <a:t>7</a:t>
            </a:r>
            <a:r>
              <a:rPr lang="en-US" sz="2000" dirty="0"/>
              <a:t>, and </a:t>
            </a:r>
            <a:r>
              <a:rPr lang="en-US" sz="2000" i="1" dirty="0"/>
              <a:t>P</a:t>
            </a:r>
            <a:r>
              <a:rPr lang="en-US" sz="2000" baseline="-25000" dirty="0">
                <a:ea typeface="Cambria Math" pitchFamily="18" charset="0"/>
              </a:rPr>
              <a:t>8</a:t>
            </a:r>
            <a:r>
              <a:rPr lang="en-US" sz="2000" dirty="0"/>
              <a:t> , we find the number of passwords of the specified length composed of letters and digits and subtract the number composed only of letters. We find that:</a:t>
            </a:r>
          </a:p>
          <a:p>
            <a:pPr lvl="1" algn="just">
              <a:buNone/>
            </a:pPr>
            <a:r>
              <a:rPr lang="en-US" sz="2000" i="1" dirty="0"/>
              <a:t> P</a:t>
            </a:r>
            <a:r>
              <a:rPr lang="en-US" sz="2000" baseline="-25000" dirty="0">
                <a:ea typeface="Cambria Math" pitchFamily="18" charset="0"/>
              </a:rPr>
              <a:t>6</a:t>
            </a:r>
            <a:r>
              <a:rPr lang="en-US" sz="2000" dirty="0"/>
              <a:t> = </a:t>
            </a:r>
            <a:r>
              <a:rPr lang="en-US" sz="2000" dirty="0">
                <a:ea typeface="Cambria Math" pitchFamily="18" charset="0"/>
              </a:rPr>
              <a:t>36</a:t>
            </a:r>
            <a:r>
              <a:rPr lang="en-US" sz="2000" baseline="30000" dirty="0">
                <a:ea typeface="Cambria Math" pitchFamily="18" charset="0"/>
              </a:rPr>
              <a:t>6</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6</a:t>
            </a:r>
            <a:r>
              <a:rPr lang="en-US" sz="2000" dirty="0"/>
              <a:t>  = </a:t>
            </a:r>
            <a:r>
              <a:rPr lang="en-US" sz="2000" dirty="0">
                <a:ea typeface="Cambria Math" pitchFamily="18" charset="0"/>
              </a:rPr>
              <a:t>2,176,782,336 </a:t>
            </a:r>
            <a:r>
              <a:rPr lang="en-US" sz="2000" dirty="0">
                <a:ea typeface="Cambria Math"/>
              </a:rPr>
              <a:t>−</a:t>
            </a:r>
            <a:r>
              <a:rPr lang="en-US" sz="2000" dirty="0"/>
              <a:t> </a:t>
            </a:r>
            <a:r>
              <a:rPr lang="en-US" sz="2000" dirty="0">
                <a:ea typeface="Cambria Math" pitchFamily="18" charset="0"/>
              </a:rPr>
              <a:t>308,915,776</a:t>
            </a:r>
            <a:r>
              <a:rPr lang="en-US" sz="2000" dirty="0"/>
              <a:t> =</a:t>
            </a:r>
            <a:r>
              <a:rPr lang="en-US" sz="2000" dirty="0">
                <a:ea typeface="Cambria Math" pitchFamily="18" charset="0"/>
              </a:rPr>
              <a:t>1,867,866,560.</a:t>
            </a:r>
          </a:p>
          <a:p>
            <a:pPr lvl="1" algn="just">
              <a:buNone/>
            </a:pPr>
            <a:r>
              <a:rPr lang="en-US" sz="2000" i="1" dirty="0"/>
              <a:t> P</a:t>
            </a:r>
            <a:r>
              <a:rPr lang="en-US" sz="2000" baseline="-25000" dirty="0">
                <a:ea typeface="Cambria Math" pitchFamily="18" charset="0"/>
              </a:rPr>
              <a:t>7</a:t>
            </a:r>
            <a:r>
              <a:rPr lang="en-US" sz="2000" dirty="0"/>
              <a:t> = </a:t>
            </a:r>
            <a:r>
              <a:rPr lang="en-US" sz="2000" dirty="0">
                <a:ea typeface="Cambria Math" pitchFamily="18" charset="0"/>
              </a:rPr>
              <a:t>36</a:t>
            </a:r>
            <a:r>
              <a:rPr lang="en-US" sz="2000" baseline="30000" dirty="0">
                <a:ea typeface="Cambria Math" pitchFamily="18" charset="0"/>
              </a:rPr>
              <a:t>7</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7</a:t>
            </a:r>
            <a:r>
              <a:rPr lang="en-US" sz="2000" dirty="0"/>
              <a:t>  =</a:t>
            </a:r>
            <a:r>
              <a:rPr lang="en-US" sz="2000" dirty="0">
                <a:ea typeface="Cambria Math" pitchFamily="18" charset="0"/>
              </a:rPr>
              <a:t>  78,364,164,096 </a:t>
            </a:r>
            <a:r>
              <a:rPr lang="en-US" sz="2000" dirty="0">
                <a:ea typeface="Cambria Math"/>
              </a:rPr>
              <a:t>−</a:t>
            </a:r>
            <a:r>
              <a:rPr lang="en-US" sz="2000" dirty="0"/>
              <a:t> 8,</a:t>
            </a:r>
            <a:r>
              <a:rPr lang="en-US" sz="2000" dirty="0">
                <a:ea typeface="Cambria Math" pitchFamily="18" charset="0"/>
              </a:rPr>
              <a:t>031,810,176</a:t>
            </a:r>
            <a:r>
              <a:rPr lang="en-US" sz="2000" dirty="0"/>
              <a:t> =  </a:t>
            </a:r>
            <a:r>
              <a:rPr lang="en-US" sz="2000" dirty="0">
                <a:ea typeface="Cambria Math" pitchFamily="18" charset="0"/>
              </a:rPr>
              <a:t>70,332,353,920.</a:t>
            </a:r>
            <a:endParaRPr lang="en-US" sz="2000" dirty="0"/>
          </a:p>
          <a:p>
            <a:pPr lvl="1" algn="just">
              <a:buNone/>
            </a:pPr>
            <a:r>
              <a:rPr lang="en-US" sz="2000" i="1" dirty="0"/>
              <a:t> P</a:t>
            </a:r>
            <a:r>
              <a:rPr lang="en-US" sz="2000" baseline="-25000" dirty="0">
                <a:ea typeface="Cambria Math" pitchFamily="18" charset="0"/>
              </a:rPr>
              <a:t>8</a:t>
            </a:r>
            <a:r>
              <a:rPr lang="en-US" sz="2000" dirty="0"/>
              <a:t> = </a:t>
            </a:r>
            <a:r>
              <a:rPr lang="en-US" sz="2000" dirty="0">
                <a:ea typeface="Cambria Math" pitchFamily="18" charset="0"/>
              </a:rPr>
              <a:t>36</a:t>
            </a:r>
            <a:r>
              <a:rPr lang="en-US" sz="2000" baseline="30000" dirty="0">
                <a:ea typeface="Cambria Math" pitchFamily="18" charset="0"/>
              </a:rPr>
              <a:t>8</a:t>
            </a:r>
            <a:r>
              <a:rPr lang="en-US" sz="2000" dirty="0"/>
              <a:t> </a:t>
            </a:r>
            <a:r>
              <a:rPr lang="en-US" sz="2000" dirty="0">
                <a:ea typeface="Cambria Math"/>
              </a:rPr>
              <a:t>−</a:t>
            </a:r>
            <a:r>
              <a:rPr lang="en-US" sz="2000" dirty="0"/>
              <a:t> </a:t>
            </a:r>
            <a:r>
              <a:rPr lang="en-US" sz="2000" dirty="0">
                <a:ea typeface="Cambria Math" pitchFamily="18" charset="0"/>
              </a:rPr>
              <a:t>26</a:t>
            </a:r>
            <a:r>
              <a:rPr lang="en-US" sz="2000" baseline="30000" dirty="0">
                <a:ea typeface="Cambria Math" pitchFamily="18" charset="0"/>
              </a:rPr>
              <a:t>8</a:t>
            </a:r>
            <a:r>
              <a:rPr lang="en-US" sz="2000" dirty="0"/>
              <a:t>  = </a:t>
            </a:r>
            <a:r>
              <a:rPr lang="en-US" sz="2000" dirty="0">
                <a:ea typeface="Cambria Math" pitchFamily="18" charset="0"/>
              </a:rPr>
              <a:t>2,821,109,907,456 </a:t>
            </a:r>
            <a:r>
              <a:rPr lang="en-US" sz="2000" dirty="0">
                <a:ea typeface="Cambria Math"/>
              </a:rPr>
              <a:t>−</a:t>
            </a:r>
            <a:r>
              <a:rPr lang="en-US" sz="2000" dirty="0"/>
              <a:t> </a:t>
            </a:r>
            <a:r>
              <a:rPr lang="en-US" sz="2000" dirty="0">
                <a:ea typeface="Cambria Math" pitchFamily="18" charset="0"/>
              </a:rPr>
              <a:t>208,827,064,576</a:t>
            </a:r>
            <a:r>
              <a:rPr lang="en-US" sz="2000" dirty="0"/>
              <a:t> =</a:t>
            </a:r>
            <a:r>
              <a:rPr lang="en-US" sz="2000" dirty="0">
                <a:ea typeface="Cambria Math" pitchFamily="18" charset="0"/>
              </a:rPr>
              <a:t>2,612,282,842,880.</a:t>
            </a:r>
          </a:p>
          <a:p>
            <a:pPr lvl="1" algn="just">
              <a:buNone/>
            </a:pPr>
            <a:r>
              <a:rPr lang="en-US" sz="2000" dirty="0"/>
              <a:t>Consequently, </a:t>
            </a:r>
            <a:r>
              <a:rPr lang="en-US" sz="2000" i="1" dirty="0"/>
              <a:t>P</a:t>
            </a:r>
            <a:r>
              <a:rPr lang="en-US" sz="2000" dirty="0"/>
              <a:t> = </a:t>
            </a:r>
            <a:r>
              <a:rPr lang="en-US" sz="2000" i="1" dirty="0"/>
              <a:t>P</a:t>
            </a:r>
            <a:r>
              <a:rPr lang="en-US" sz="2000" baseline="-25000" dirty="0">
                <a:ea typeface="Cambria Math" pitchFamily="18" charset="0"/>
              </a:rPr>
              <a:t>6</a:t>
            </a:r>
            <a:r>
              <a:rPr lang="en-US" sz="2000" dirty="0"/>
              <a:t> + </a:t>
            </a:r>
            <a:r>
              <a:rPr lang="en-US" sz="2000" i="1" dirty="0"/>
              <a:t>P</a:t>
            </a:r>
            <a:r>
              <a:rPr lang="en-US" sz="2000" baseline="-25000" dirty="0">
                <a:ea typeface="Cambria Math" pitchFamily="18" charset="0"/>
              </a:rPr>
              <a:t>7</a:t>
            </a:r>
            <a:r>
              <a:rPr lang="en-US" sz="2000" dirty="0"/>
              <a:t> +</a:t>
            </a:r>
            <a:r>
              <a:rPr lang="en-US" sz="2000" i="1" dirty="0"/>
              <a:t>P</a:t>
            </a:r>
            <a:r>
              <a:rPr lang="en-US" sz="2000" baseline="-25000" dirty="0">
                <a:ea typeface="Cambria Math" pitchFamily="18" charset="0"/>
              </a:rPr>
              <a:t>8</a:t>
            </a:r>
            <a:r>
              <a:rPr lang="en-US" sz="2000" dirty="0"/>
              <a:t> = </a:t>
            </a:r>
            <a:r>
              <a:rPr lang="en-US" sz="2000" dirty="0">
                <a:ea typeface="Cambria Math" pitchFamily="18" charset="0"/>
              </a:rPr>
              <a:t>2,684,483,063,360</a:t>
            </a:r>
            <a:r>
              <a:rPr lang="en-US" sz="2000" dirty="0"/>
              <a:t>.</a:t>
            </a:r>
          </a:p>
        </p:txBody>
      </p:sp>
    </p:spTree>
    <p:extLst>
      <p:ext uri="{BB962C8B-B14F-4D97-AF65-F5344CB8AC3E}">
        <p14:creationId xmlns:p14="http://schemas.microsoft.com/office/powerpoint/2010/main" val="415532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38" y="167322"/>
            <a:ext cx="8229600" cy="667512"/>
          </a:xfrm>
        </p:spPr>
        <p:txBody>
          <a:bodyPr>
            <a:normAutofit fontScale="90000"/>
          </a:bodyPr>
          <a:lstStyle/>
          <a:p>
            <a:r>
              <a:rPr lang="en-US" dirty="0"/>
              <a:t>Internet Addresses</a:t>
            </a:r>
          </a:p>
        </p:txBody>
      </p:sp>
      <p:sp>
        <p:nvSpPr>
          <p:cNvPr id="3" name="Content Placeholder 2"/>
          <p:cNvSpPr>
            <a:spLocks noGrp="1"/>
          </p:cNvSpPr>
          <p:nvPr>
            <p:ph idx="1"/>
          </p:nvPr>
        </p:nvSpPr>
        <p:spPr>
          <a:xfrm>
            <a:off x="232581" y="834834"/>
            <a:ext cx="8678838" cy="6096000"/>
          </a:xfrm>
        </p:spPr>
        <p:txBody>
          <a:bodyPr>
            <a:normAutofit fontScale="92500" lnSpcReduction="20000"/>
          </a:bodyPr>
          <a:lstStyle/>
          <a:p>
            <a:pPr algn="just"/>
            <a:r>
              <a:rPr lang="en-US" dirty="0"/>
              <a:t>Version </a:t>
            </a:r>
            <a:r>
              <a:rPr lang="en-US" dirty="0">
                <a:latin typeface="Cambria Math" pitchFamily="18" charset="0"/>
                <a:ea typeface="Cambria Math" pitchFamily="18" charset="0"/>
              </a:rPr>
              <a:t>4</a:t>
            </a:r>
            <a:r>
              <a:rPr lang="en-US" dirty="0"/>
              <a:t> of the Internet Protocol (IPv</a:t>
            </a:r>
            <a:r>
              <a:rPr lang="en-US" dirty="0">
                <a:latin typeface="Cambria Math" pitchFamily="18" charset="0"/>
                <a:ea typeface="Cambria Math" pitchFamily="18" charset="0"/>
              </a:rPr>
              <a:t>4</a:t>
            </a:r>
            <a:r>
              <a:rPr lang="en-US" dirty="0"/>
              <a:t>) uses </a:t>
            </a:r>
            <a:r>
              <a:rPr lang="en-US" dirty="0">
                <a:latin typeface="Cambria Math" pitchFamily="18" charset="0"/>
                <a:ea typeface="Cambria Math" pitchFamily="18" charset="0"/>
              </a:rPr>
              <a:t>32</a:t>
            </a:r>
            <a:r>
              <a:rPr lang="en-US" dirty="0"/>
              <a:t> bits.</a:t>
            </a:r>
          </a:p>
          <a:p>
            <a:pPr algn="just"/>
            <a:endParaRPr lang="en-US" dirty="0"/>
          </a:p>
          <a:p>
            <a:pPr algn="just">
              <a:buNone/>
            </a:pPr>
            <a:endParaRPr lang="en-US" dirty="0"/>
          </a:p>
          <a:p>
            <a:pPr algn="just">
              <a:buNone/>
            </a:pPr>
            <a:endParaRPr lang="en-US" dirty="0"/>
          </a:p>
          <a:p>
            <a:pPr algn="just">
              <a:buNone/>
            </a:pPr>
            <a:endParaRPr lang="en-US" dirty="0"/>
          </a:p>
          <a:p>
            <a:pPr algn="just">
              <a:buNone/>
            </a:pPr>
            <a:endParaRPr lang="en-US" dirty="0"/>
          </a:p>
          <a:p>
            <a:pPr algn="just"/>
            <a:r>
              <a:rPr lang="en-US" b="1" dirty="0"/>
              <a:t>Class A Addresses</a:t>
            </a:r>
            <a:r>
              <a:rPr lang="en-US" dirty="0"/>
              <a:t>: used for the largest networks, a </a:t>
            </a:r>
            <a:r>
              <a:rPr lang="en-US" dirty="0">
                <a:latin typeface="Cambria Math" pitchFamily="18" charset="0"/>
                <a:ea typeface="Cambria Math" pitchFamily="18" charset="0"/>
              </a:rPr>
              <a:t>0</a:t>
            </a:r>
            <a:r>
              <a:rPr lang="en-US" dirty="0"/>
              <a:t>,followed by a </a:t>
            </a:r>
            <a:r>
              <a:rPr lang="en-US" dirty="0">
                <a:latin typeface="Cambria Math" pitchFamily="18" charset="0"/>
                <a:ea typeface="Cambria Math" pitchFamily="18" charset="0"/>
              </a:rPr>
              <a:t>7</a:t>
            </a:r>
            <a:r>
              <a:rPr lang="en-US" dirty="0"/>
              <a:t>-bit </a:t>
            </a:r>
            <a:r>
              <a:rPr lang="en-US" dirty="0" err="1"/>
              <a:t>netid</a:t>
            </a:r>
            <a:r>
              <a:rPr lang="en-US" dirty="0"/>
              <a:t> and a </a:t>
            </a:r>
            <a:r>
              <a:rPr lang="en-US" dirty="0">
                <a:latin typeface="Cambria Math" pitchFamily="18" charset="0"/>
                <a:ea typeface="Cambria Math" pitchFamily="18" charset="0"/>
              </a:rPr>
              <a:t>24</a:t>
            </a:r>
            <a:r>
              <a:rPr lang="en-US" dirty="0"/>
              <a:t>-bit </a:t>
            </a:r>
            <a:r>
              <a:rPr lang="en-US" dirty="0" err="1"/>
              <a:t>hostid</a:t>
            </a:r>
            <a:r>
              <a:rPr lang="en-US" dirty="0"/>
              <a:t>.</a:t>
            </a:r>
          </a:p>
          <a:p>
            <a:pPr algn="just"/>
            <a:r>
              <a:rPr lang="en-US" b="1" dirty="0"/>
              <a:t>Class B Addresses</a:t>
            </a:r>
            <a:r>
              <a:rPr lang="en-US" dirty="0"/>
              <a:t>: used for the medium-sized networks, a </a:t>
            </a:r>
            <a:r>
              <a:rPr lang="en-US" dirty="0">
                <a:latin typeface="Cambria Math" pitchFamily="18" charset="0"/>
                <a:ea typeface="Cambria Math" pitchFamily="18" charset="0"/>
              </a:rPr>
              <a:t>10</a:t>
            </a:r>
            <a:r>
              <a:rPr lang="en-US" dirty="0"/>
              <a:t>,followed by a </a:t>
            </a:r>
            <a:r>
              <a:rPr lang="en-US" dirty="0">
                <a:latin typeface="Cambria Math" pitchFamily="18" charset="0"/>
                <a:ea typeface="Cambria Math" pitchFamily="18" charset="0"/>
              </a:rPr>
              <a:t>14</a:t>
            </a:r>
            <a:r>
              <a:rPr lang="en-US" dirty="0"/>
              <a:t>-bit </a:t>
            </a:r>
            <a:r>
              <a:rPr lang="en-US" dirty="0" err="1"/>
              <a:t>netid</a:t>
            </a:r>
            <a:r>
              <a:rPr lang="en-US" dirty="0"/>
              <a:t> and a </a:t>
            </a:r>
            <a:r>
              <a:rPr lang="en-US" dirty="0">
                <a:latin typeface="Cambria Math" pitchFamily="18" charset="0"/>
                <a:ea typeface="Cambria Math" pitchFamily="18" charset="0"/>
              </a:rPr>
              <a:t>16</a:t>
            </a:r>
            <a:r>
              <a:rPr lang="en-US" dirty="0"/>
              <a:t>-bit </a:t>
            </a:r>
            <a:r>
              <a:rPr lang="en-US" dirty="0" err="1"/>
              <a:t>hostid</a:t>
            </a:r>
            <a:r>
              <a:rPr lang="en-US" dirty="0"/>
              <a:t>.</a:t>
            </a:r>
          </a:p>
          <a:p>
            <a:pPr algn="just"/>
            <a:r>
              <a:rPr lang="en-US" b="1" dirty="0"/>
              <a:t>Class C Addresses</a:t>
            </a:r>
            <a:r>
              <a:rPr lang="en-US" dirty="0"/>
              <a:t>: used for the smallest networks, a </a:t>
            </a:r>
            <a:r>
              <a:rPr lang="en-US" dirty="0">
                <a:latin typeface="Cambria Math" pitchFamily="18" charset="0"/>
                <a:ea typeface="Cambria Math" pitchFamily="18" charset="0"/>
              </a:rPr>
              <a:t>110</a:t>
            </a:r>
            <a:r>
              <a:rPr lang="en-US" dirty="0"/>
              <a:t>,followed by a </a:t>
            </a:r>
            <a:r>
              <a:rPr lang="en-US" dirty="0">
                <a:latin typeface="Cambria Math" pitchFamily="18" charset="0"/>
                <a:ea typeface="Cambria Math" pitchFamily="18" charset="0"/>
              </a:rPr>
              <a:t>21</a:t>
            </a:r>
            <a:r>
              <a:rPr lang="en-US" dirty="0"/>
              <a:t>-bit </a:t>
            </a:r>
            <a:r>
              <a:rPr lang="en-US" dirty="0" err="1"/>
              <a:t>netid</a:t>
            </a:r>
            <a:r>
              <a:rPr lang="en-US" dirty="0"/>
              <a:t> and a </a:t>
            </a:r>
            <a:r>
              <a:rPr lang="en-US" dirty="0">
                <a:latin typeface="Cambria Math" pitchFamily="18" charset="0"/>
                <a:ea typeface="Cambria Math" pitchFamily="18" charset="0"/>
              </a:rPr>
              <a:t>8</a:t>
            </a:r>
            <a:r>
              <a:rPr lang="en-US" dirty="0"/>
              <a:t>-bit </a:t>
            </a:r>
            <a:r>
              <a:rPr lang="en-US" dirty="0" err="1"/>
              <a:t>hostid</a:t>
            </a:r>
            <a:r>
              <a:rPr lang="en-US" dirty="0"/>
              <a:t>.</a:t>
            </a:r>
          </a:p>
          <a:p>
            <a:pPr lvl="1" algn="just"/>
            <a:r>
              <a:rPr lang="en-US" dirty="0"/>
              <a:t>Neither Class D nor Class E addresses are assigned as the address of a computer on the internet. Only Classes A, B, and C are available. </a:t>
            </a:r>
          </a:p>
          <a:p>
            <a:pPr lvl="1" algn="just"/>
            <a:r>
              <a:rPr lang="en-US" dirty="0">
                <a:latin typeface="Cambria Math" pitchFamily="18" charset="0"/>
                <a:ea typeface="Cambria Math" pitchFamily="18" charset="0"/>
              </a:rPr>
              <a:t>1111111</a:t>
            </a:r>
            <a:r>
              <a:rPr lang="en-US" dirty="0"/>
              <a:t> is not available as the </a:t>
            </a:r>
            <a:r>
              <a:rPr lang="en-US" dirty="0" err="1"/>
              <a:t>netid</a:t>
            </a:r>
            <a:r>
              <a:rPr lang="en-US" dirty="0"/>
              <a:t> of a Class A network.</a:t>
            </a:r>
          </a:p>
          <a:p>
            <a:pPr lvl="1" algn="just"/>
            <a:r>
              <a:rPr lang="en-US" dirty="0" err="1"/>
              <a:t>Hostids</a:t>
            </a:r>
            <a:r>
              <a:rPr lang="en-US" dirty="0"/>
              <a:t> consisting of all </a:t>
            </a:r>
            <a:r>
              <a:rPr lang="en-US" dirty="0">
                <a:latin typeface="Cambria Math" pitchFamily="18" charset="0"/>
                <a:ea typeface="Cambria Math" pitchFamily="18" charset="0"/>
              </a:rPr>
              <a:t>0</a:t>
            </a:r>
            <a:r>
              <a:rPr lang="en-US" dirty="0"/>
              <a:t>s and all </a:t>
            </a:r>
            <a:r>
              <a:rPr lang="en-US" dirty="0">
                <a:latin typeface="Cambria Math" pitchFamily="18" charset="0"/>
                <a:ea typeface="Cambria Math" pitchFamily="18" charset="0"/>
              </a:rPr>
              <a:t>1</a:t>
            </a:r>
            <a:r>
              <a:rPr lang="en-US" dirty="0"/>
              <a:t>s are not available in any network. </a:t>
            </a:r>
          </a:p>
        </p:txBody>
      </p:sp>
      <p:pic>
        <p:nvPicPr>
          <p:cNvPr id="4" name="Picture 3" descr="0502.jpg"/>
          <p:cNvPicPr>
            <a:picLocks noChangeAspect="1"/>
          </p:cNvPicPr>
          <p:nvPr/>
        </p:nvPicPr>
        <p:blipFill>
          <a:blip r:embed="rId2" cstate="print"/>
          <a:stretch>
            <a:fillRect/>
          </a:stretch>
        </p:blipFill>
        <p:spPr>
          <a:xfrm>
            <a:off x="914400" y="1371600"/>
            <a:ext cx="6781800" cy="1524000"/>
          </a:xfrm>
          <a:prstGeom prst="rect">
            <a:avLst/>
          </a:prstGeom>
        </p:spPr>
      </p:pic>
    </p:spTree>
    <p:extLst>
      <p:ext uri="{BB962C8B-B14F-4D97-AF65-F5344CB8AC3E}">
        <p14:creationId xmlns:p14="http://schemas.microsoft.com/office/powerpoint/2010/main" val="29953841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65262"/>
          </a:xfrm>
        </p:spPr>
        <p:txBody>
          <a:bodyPr>
            <a:normAutofit fontScale="90000"/>
          </a:bodyPr>
          <a:lstStyle/>
          <a:p>
            <a:r>
              <a:rPr lang="en-US" dirty="0"/>
              <a:t>Counting Internet Addresses</a:t>
            </a:r>
          </a:p>
        </p:txBody>
      </p:sp>
      <p:sp>
        <p:nvSpPr>
          <p:cNvPr id="3" name="Content Placeholder 2"/>
          <p:cNvSpPr>
            <a:spLocks noGrp="1"/>
          </p:cNvSpPr>
          <p:nvPr>
            <p:ph idx="1"/>
          </p:nvPr>
        </p:nvSpPr>
        <p:spPr>
          <a:xfrm>
            <a:off x="457200" y="1469350"/>
            <a:ext cx="8229600" cy="4855250"/>
          </a:xfrm>
        </p:spPr>
        <p:txBody>
          <a:bodyPr>
            <a:normAutofit fontScale="85000" lnSpcReduction="20000"/>
          </a:bodyPr>
          <a:lstStyle/>
          <a:p>
            <a:pPr>
              <a:buNone/>
            </a:pPr>
            <a:r>
              <a:rPr lang="en-US" b="1" dirty="0"/>
              <a:t>    Example</a:t>
            </a:r>
            <a:r>
              <a:rPr lang="en-US" dirty="0"/>
              <a:t>: How many different IPv</a:t>
            </a:r>
            <a:r>
              <a:rPr lang="en-US" dirty="0">
                <a:latin typeface="Cambria Math" pitchFamily="18" charset="0"/>
                <a:ea typeface="Cambria Math" pitchFamily="18" charset="0"/>
              </a:rPr>
              <a:t>4</a:t>
            </a:r>
            <a:r>
              <a:rPr lang="en-US" dirty="0"/>
              <a:t> addresses are available for computers on the internet?</a:t>
            </a:r>
          </a:p>
          <a:p>
            <a:pPr>
              <a:buNone/>
            </a:pPr>
            <a:r>
              <a:rPr lang="en-US" b="1" dirty="0"/>
              <a:t>    Solution</a:t>
            </a:r>
            <a:r>
              <a:rPr lang="en-US" dirty="0"/>
              <a:t>: Use both the sum and the product rule. Let </a:t>
            </a:r>
            <a:r>
              <a:rPr lang="en-US" i="1" dirty="0"/>
              <a:t>x</a:t>
            </a:r>
            <a:r>
              <a:rPr lang="en-US" dirty="0"/>
              <a:t> be the number of available addresses, and let </a:t>
            </a:r>
            <a:r>
              <a:rPr lang="en-US" i="1" dirty="0" err="1"/>
              <a:t>x</a:t>
            </a:r>
            <a:r>
              <a:rPr lang="en-US" baseline="-25000" dirty="0" err="1"/>
              <a:t>A</a:t>
            </a:r>
            <a:r>
              <a:rPr lang="en-US" dirty="0"/>
              <a:t>, </a:t>
            </a:r>
            <a:r>
              <a:rPr lang="en-US" i="1" dirty="0" err="1"/>
              <a:t>x</a:t>
            </a:r>
            <a:r>
              <a:rPr lang="en-US" baseline="-25000" dirty="0" err="1"/>
              <a:t>B</a:t>
            </a:r>
            <a:r>
              <a:rPr lang="en-US" dirty="0"/>
              <a:t>, and </a:t>
            </a:r>
            <a:r>
              <a:rPr lang="en-US" i="1" dirty="0" err="1"/>
              <a:t>x</a:t>
            </a:r>
            <a:r>
              <a:rPr lang="en-US" baseline="-25000" dirty="0" err="1"/>
              <a:t>C</a:t>
            </a:r>
            <a:r>
              <a:rPr lang="en-US" dirty="0"/>
              <a:t> denote the number of addresses for the respective classes.</a:t>
            </a:r>
          </a:p>
          <a:p>
            <a:pPr lvl="1"/>
            <a:r>
              <a:rPr lang="en-US" dirty="0"/>
              <a:t>To find, </a:t>
            </a:r>
            <a:r>
              <a:rPr lang="en-US" i="1" dirty="0" err="1"/>
              <a:t>x</a:t>
            </a:r>
            <a:r>
              <a:rPr lang="en-US" baseline="-25000" dirty="0" err="1"/>
              <a:t>A</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a:t>
            </a:r>
            <a:r>
              <a:rPr lang="en-US" dirty="0">
                <a:latin typeface="Cambria Math"/>
                <a:ea typeface="Cambria Math"/>
              </a:rPr>
              <a:t>− 1 = 127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24</a:t>
            </a:r>
            <a:r>
              <a:rPr lang="en-US" dirty="0"/>
              <a:t> </a:t>
            </a:r>
            <a:r>
              <a:rPr lang="en-US" dirty="0">
                <a:latin typeface="Cambria Math"/>
                <a:ea typeface="Cambria Math"/>
              </a:rPr>
              <a:t>− 2 = 16,777,214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A</a:t>
            </a:r>
            <a:r>
              <a:rPr lang="en-US" i="1" dirty="0"/>
              <a:t> = </a:t>
            </a:r>
            <a:r>
              <a:rPr lang="en-US" dirty="0">
                <a:latin typeface="Cambria Math" pitchFamily="18" charset="0"/>
                <a:ea typeface="Cambria Math" pitchFamily="18" charset="0"/>
              </a:rPr>
              <a:t>127</a:t>
            </a:r>
            <a:r>
              <a:rPr lang="en-US" dirty="0">
                <a:latin typeface="Cambria Math"/>
                <a:ea typeface="Cambria Math"/>
              </a:rPr>
              <a:t>∙ 16,777,214 = 2,130,706,178.</a:t>
            </a:r>
            <a:endParaRPr lang="en-US" dirty="0">
              <a:latin typeface="Cambria Math" pitchFamily="18" charset="0"/>
              <a:ea typeface="Cambria Math" pitchFamily="18" charset="0"/>
            </a:endParaRPr>
          </a:p>
          <a:p>
            <a:pPr lvl="1"/>
            <a:r>
              <a:rPr lang="en-US" dirty="0"/>
              <a:t>To find, </a:t>
            </a:r>
            <a:r>
              <a:rPr lang="en-US" i="1" dirty="0" err="1"/>
              <a:t>x</a:t>
            </a:r>
            <a:r>
              <a:rPr lang="en-US" baseline="-25000" dirty="0" err="1"/>
              <a:t>B</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14</a:t>
            </a:r>
            <a:r>
              <a:rPr lang="en-US" dirty="0"/>
              <a:t> </a:t>
            </a:r>
            <a:r>
              <a:rPr lang="en-US" dirty="0">
                <a:latin typeface="Cambria Math"/>
                <a:ea typeface="Cambria Math"/>
              </a:rPr>
              <a:t>= 16,384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16</a:t>
            </a:r>
            <a:r>
              <a:rPr lang="en-US" dirty="0"/>
              <a:t> </a:t>
            </a:r>
            <a:r>
              <a:rPr lang="en-US" dirty="0">
                <a:latin typeface="Cambria Math"/>
                <a:ea typeface="Cambria Math"/>
              </a:rPr>
              <a:t>− 2 = 16,534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B</a:t>
            </a:r>
            <a:r>
              <a:rPr lang="en-US" i="1" dirty="0"/>
              <a:t> = </a:t>
            </a:r>
            <a:r>
              <a:rPr lang="en-US" dirty="0">
                <a:latin typeface="Cambria Math"/>
                <a:ea typeface="Cambria Math"/>
              </a:rPr>
              <a:t>16,384 ∙ 16, 534 = 1,073,709,056.</a:t>
            </a:r>
            <a:endParaRPr lang="en-US" dirty="0"/>
          </a:p>
          <a:p>
            <a:pPr lvl="1"/>
            <a:r>
              <a:rPr lang="en-US" dirty="0"/>
              <a:t>To find, </a:t>
            </a:r>
            <a:r>
              <a:rPr lang="en-US" i="1" dirty="0" err="1"/>
              <a:t>x</a:t>
            </a:r>
            <a:r>
              <a:rPr lang="en-US" baseline="-25000" dirty="0" err="1"/>
              <a:t>C</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21</a:t>
            </a:r>
            <a:r>
              <a:rPr lang="en-US" dirty="0"/>
              <a:t> </a:t>
            </a:r>
            <a:r>
              <a:rPr lang="en-US" dirty="0">
                <a:latin typeface="Cambria Math"/>
                <a:ea typeface="Cambria Math"/>
              </a:rPr>
              <a:t>= 2,097,152 </a:t>
            </a:r>
            <a:r>
              <a:rPr lang="en-US" dirty="0" err="1">
                <a:latin typeface="Cambria Math"/>
                <a:ea typeface="Cambria Math"/>
              </a:rPr>
              <a:t>netids</a:t>
            </a:r>
            <a:r>
              <a:rPr lang="en-US" dirty="0">
                <a:latin typeface="Cambria Math"/>
                <a:ea typeface="Cambria Math"/>
              </a:rPr>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8</a:t>
            </a:r>
            <a:r>
              <a:rPr lang="en-US" dirty="0"/>
              <a:t> </a:t>
            </a:r>
            <a:r>
              <a:rPr lang="en-US" dirty="0">
                <a:latin typeface="Cambria Math"/>
                <a:ea typeface="Cambria Math"/>
              </a:rPr>
              <a:t>− 2 = 254 </a:t>
            </a:r>
            <a:r>
              <a:rPr lang="en-US" dirty="0" err="1">
                <a:latin typeface="Cambria Math"/>
                <a:ea typeface="Cambria Math"/>
              </a:rPr>
              <a:t>hostids</a:t>
            </a:r>
            <a:r>
              <a:rPr lang="en-US" dirty="0">
                <a:latin typeface="Cambria Math"/>
                <a:ea typeface="Cambria Math"/>
              </a:rPr>
              <a:t>. </a:t>
            </a:r>
          </a:p>
          <a:p>
            <a:pPr lvl="1">
              <a:buNone/>
            </a:pPr>
            <a:r>
              <a:rPr lang="en-US" i="1" dirty="0"/>
              <a:t>                   </a:t>
            </a:r>
            <a:r>
              <a:rPr lang="en-US" i="1" dirty="0" err="1"/>
              <a:t>x</a:t>
            </a:r>
            <a:r>
              <a:rPr lang="en-US" baseline="-25000" dirty="0" err="1"/>
              <a:t>C</a:t>
            </a:r>
            <a:r>
              <a:rPr lang="en-US" i="1" dirty="0"/>
              <a:t> = </a:t>
            </a:r>
            <a:r>
              <a:rPr lang="en-US" dirty="0">
                <a:latin typeface="Cambria Math"/>
                <a:ea typeface="Cambria Math"/>
              </a:rPr>
              <a:t>2,097,152 ∙ 254 = 532,676,608.</a:t>
            </a:r>
            <a:endParaRPr lang="en-US" dirty="0"/>
          </a:p>
          <a:p>
            <a:pPr lvl="1"/>
            <a:r>
              <a:rPr lang="en-US" dirty="0"/>
              <a:t>Hence, the total number of available IPv</a:t>
            </a:r>
            <a:r>
              <a:rPr lang="en-US" dirty="0">
                <a:latin typeface="Cambria Math" pitchFamily="18" charset="0"/>
                <a:ea typeface="Cambria Math" pitchFamily="18" charset="0"/>
              </a:rPr>
              <a:t>4</a:t>
            </a:r>
            <a:r>
              <a:rPr lang="en-US" dirty="0"/>
              <a:t> addresses is</a:t>
            </a:r>
          </a:p>
          <a:p>
            <a:pPr lvl="1">
              <a:buNone/>
            </a:pPr>
            <a:r>
              <a:rPr lang="en-US" dirty="0"/>
              <a:t>            </a:t>
            </a:r>
            <a:r>
              <a:rPr lang="en-US" i="1" dirty="0"/>
              <a:t>x = </a:t>
            </a:r>
            <a:r>
              <a:rPr lang="en-US" i="1" dirty="0" err="1"/>
              <a:t>x</a:t>
            </a:r>
            <a:r>
              <a:rPr lang="en-US" baseline="-25000" dirty="0" err="1"/>
              <a:t>A</a:t>
            </a:r>
            <a:r>
              <a:rPr lang="en-US" dirty="0"/>
              <a:t> +  </a:t>
            </a:r>
            <a:r>
              <a:rPr lang="en-US" i="1" dirty="0" err="1"/>
              <a:t>x</a:t>
            </a:r>
            <a:r>
              <a:rPr lang="en-US" baseline="-25000" dirty="0" err="1"/>
              <a:t>B</a:t>
            </a:r>
            <a:r>
              <a:rPr lang="en-US" dirty="0"/>
              <a:t>  + </a:t>
            </a:r>
            <a:r>
              <a:rPr lang="en-US" i="1" dirty="0" err="1"/>
              <a:t>x</a:t>
            </a:r>
            <a:r>
              <a:rPr lang="en-US" baseline="-25000" dirty="0" err="1"/>
              <a:t>C</a:t>
            </a:r>
            <a:r>
              <a:rPr lang="en-US" dirty="0"/>
              <a:t> </a:t>
            </a:r>
          </a:p>
          <a:p>
            <a:pPr lvl="1">
              <a:buNone/>
            </a:pPr>
            <a:r>
              <a:rPr lang="en-US" dirty="0"/>
              <a:t>              = </a:t>
            </a:r>
            <a:r>
              <a:rPr lang="en-US" dirty="0">
                <a:latin typeface="Cambria Math" pitchFamily="18" charset="0"/>
                <a:ea typeface="Cambria Math" pitchFamily="18" charset="0"/>
              </a:rPr>
              <a:t>2,130,706,178 + 1,073,709,056 + 532,676,608</a:t>
            </a:r>
          </a:p>
          <a:p>
            <a:pPr lvl="1">
              <a:buNone/>
            </a:pPr>
            <a:r>
              <a:rPr lang="en-US" dirty="0">
                <a:latin typeface="Cambria Math" pitchFamily="18" charset="0"/>
                <a:ea typeface="Cambria Math" pitchFamily="18" charset="0"/>
              </a:rPr>
              <a:t>               = 3, 737,091,842.</a:t>
            </a:r>
          </a:p>
        </p:txBody>
      </p:sp>
      <p:sp>
        <p:nvSpPr>
          <p:cNvPr id="4" name="TextBox 3"/>
          <p:cNvSpPr txBox="1"/>
          <p:nvPr/>
        </p:nvSpPr>
        <p:spPr>
          <a:xfrm>
            <a:off x="4191000" y="5867400"/>
            <a:ext cx="4724400" cy="923330"/>
          </a:xfrm>
          <a:prstGeom prst="rect">
            <a:avLst/>
          </a:prstGeom>
          <a:noFill/>
          <a:ln>
            <a:solidFill>
              <a:schemeClr val="accent1"/>
            </a:solidFill>
          </a:ln>
        </p:spPr>
        <p:txBody>
          <a:bodyPr wrap="square" rtlCol="0">
            <a:spAutoFit/>
          </a:bodyPr>
          <a:lstStyle/>
          <a:p>
            <a:r>
              <a:rPr lang="en-US" dirty="0"/>
              <a:t>Not Enough Today !!</a:t>
            </a:r>
          </a:p>
          <a:p>
            <a:r>
              <a:rPr lang="en-US" dirty="0"/>
              <a:t>The newer IPv6 protocol solves the problem of too few addresses.</a:t>
            </a:r>
          </a:p>
        </p:txBody>
      </p:sp>
    </p:spTree>
    <p:extLst>
      <p:ext uri="{BB962C8B-B14F-4D97-AF65-F5344CB8AC3E}">
        <p14:creationId xmlns:p14="http://schemas.microsoft.com/office/powerpoint/2010/main" val="294165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dirty="0"/>
              <a:t>Combining the Sum and Product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95400"/>
                <a:ext cx="8763000" cy="5562600"/>
              </a:xfrm>
            </p:spPr>
            <p:txBody>
              <a:bodyPr>
                <a:normAutofit/>
              </a:bodyPr>
              <a:lstStyle/>
              <a:p>
                <a:pPr algn="just">
                  <a:buNone/>
                </a:pPr>
                <a:r>
                  <a:rPr lang="en-US" b="1" dirty="0"/>
                  <a:t>   Example</a:t>
                </a:r>
                <a:r>
                  <a:rPr lang="en-US" dirty="0"/>
                  <a:t>: A computer access code word consists of from one to three letters of English alphabets with repetitions allowed. How many different code words are possible.</a:t>
                </a:r>
              </a:p>
              <a:p>
                <a:pPr algn="just">
                  <a:buNone/>
                </a:pPr>
                <a:r>
                  <a:rPr lang="en-US" b="1" dirty="0"/>
                  <a:t>   Solution</a:t>
                </a:r>
                <a:r>
                  <a:rPr lang="en-US" dirty="0"/>
                  <a:t>:  </a:t>
                </a:r>
              </a:p>
              <a:p>
                <a:pPr algn="just">
                  <a:buNone/>
                </a:pPr>
                <a:r>
                  <a:rPr lang="en-US" dirty="0"/>
                  <a:t>	Number of code words of length 1 =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26</m:t>
                        </m:r>
                      </m:e>
                      <m:sup>
                        <m:r>
                          <a:rPr lang="en-US" b="0" i="1" dirty="0" smtClean="0">
                            <a:latin typeface="Cambria Math" panose="02040503050406030204" pitchFamily="18" charset="0"/>
                          </a:rPr>
                          <m:t>1</m:t>
                        </m:r>
                      </m:sup>
                    </m:sSup>
                  </m:oMath>
                </a14:m>
                <a:endParaRPr lang="en-US" dirty="0"/>
              </a:p>
              <a:p>
                <a:pPr algn="just">
                  <a:buNone/>
                </a:pPr>
                <a:r>
                  <a:rPr lang="en-US" dirty="0"/>
                  <a:t>	Number of code words of length 2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2</m:t>
                        </m:r>
                      </m:sup>
                    </m:sSup>
                  </m:oMath>
                </a14:m>
                <a:endParaRPr lang="en-US" dirty="0"/>
              </a:p>
              <a:p>
                <a:pPr algn="just">
                  <a:buNone/>
                </a:pPr>
                <a:r>
                  <a:rPr lang="en-US" dirty="0"/>
                  <a:t>	Number of code words of length 3 =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a14:m>
                <a:endParaRPr lang="en-US" dirty="0"/>
              </a:p>
              <a:p>
                <a:pPr algn="just">
                  <a:buNone/>
                </a:pPr>
                <a:r>
                  <a:rPr lang="en-US" dirty="0"/>
                  <a:t>	Hence, the total number of code words = </a:t>
                </a:r>
              </a:p>
              <a:p>
                <a:pPr algn="just">
                  <a:buNone/>
                </a:pPr>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i="1" dirty="0">
                            <a:latin typeface="Cambria Math" panose="02040503050406030204" pitchFamily="18" charset="0"/>
                          </a:rPr>
                          <m:t>1</m:t>
                        </m:r>
                      </m:sup>
                    </m:sSup>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2</m:t>
                        </m:r>
                      </m:sup>
                    </m:sSup>
                  </m:oMath>
                </a14:m>
                <a:r>
                  <a:rPr lang="en-US" dirty="0"/>
                  <a:t> +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26</m:t>
                        </m:r>
                      </m:e>
                      <m:sup>
                        <m:r>
                          <a:rPr lang="en-US" b="0" i="1" dirty="0" smtClean="0">
                            <a:latin typeface="Cambria Math" panose="02040503050406030204" pitchFamily="18" charset="0"/>
                          </a:rPr>
                          <m:t>3</m:t>
                        </m:r>
                      </m:sup>
                    </m:sSup>
                  </m:oMath>
                </a14:m>
                <a:r>
                  <a:rPr lang="en-US" dirty="0"/>
                  <a:t>= 18,278</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95400"/>
                <a:ext cx="8763000" cy="5562600"/>
              </a:xfrm>
              <a:blipFill>
                <a:blip r:embed="rId2"/>
                <a:stretch>
                  <a:fillRect t="-987" r="-1183"/>
                </a:stretch>
              </a:blipFill>
            </p:spPr>
            <p:txBody>
              <a:bodyPr/>
              <a:lstStyle/>
              <a:p>
                <a:r>
                  <a:rPr lang="en-PK">
                    <a:noFill/>
                  </a:rPr>
                  <a:t> </a:t>
                </a:r>
              </a:p>
            </p:txBody>
          </p:sp>
        </mc:Fallback>
      </mc:AlternateContent>
    </p:spTree>
    <p:extLst>
      <p:ext uri="{BB962C8B-B14F-4D97-AF65-F5344CB8AC3E}">
        <p14:creationId xmlns:p14="http://schemas.microsoft.com/office/powerpoint/2010/main" val="402771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Counting Principles: Subtraction Rule</a:t>
            </a:r>
          </a:p>
        </p:txBody>
      </p:sp>
      <p:sp>
        <p:nvSpPr>
          <p:cNvPr id="3" name="Content Placeholder 2"/>
          <p:cNvSpPr>
            <a:spLocks noGrp="1"/>
          </p:cNvSpPr>
          <p:nvPr>
            <p:ph idx="1"/>
          </p:nvPr>
        </p:nvSpPr>
        <p:spPr/>
        <p:txBody>
          <a:bodyPr/>
          <a:lstStyle/>
          <a:p>
            <a:pPr>
              <a:buNone/>
            </a:pPr>
            <a:r>
              <a:rPr lang="en-US" b="1" dirty="0"/>
              <a:t>   Subtraction Rule</a:t>
            </a:r>
            <a:r>
              <a:rPr lang="en-US" dirty="0"/>
              <a:t>: If a task can be done either in one of </a:t>
            </a:r>
            <a:r>
              <a:rPr lang="en-US" i="1" dirty="0"/>
              <a:t>n</a:t>
            </a:r>
            <a:r>
              <a:rPr lang="en-US" baseline="-25000" dirty="0">
                <a:latin typeface="Cambria Math" pitchFamily="18" charset="0"/>
                <a:ea typeface="Cambria Math" pitchFamily="18" charset="0"/>
              </a:rPr>
              <a:t>1</a:t>
            </a:r>
            <a:r>
              <a:rPr lang="en-US" dirty="0"/>
              <a:t> ways or in one of  </a:t>
            </a:r>
            <a:r>
              <a:rPr lang="en-US" i="1" dirty="0"/>
              <a:t>n</a:t>
            </a:r>
            <a:r>
              <a:rPr lang="en-US" baseline="-25000" dirty="0">
                <a:latin typeface="Cambria Math" pitchFamily="18" charset="0"/>
                <a:ea typeface="Cambria Math" pitchFamily="18" charset="0"/>
              </a:rPr>
              <a:t>2</a:t>
            </a:r>
            <a:r>
              <a:rPr lang="en-US" dirty="0"/>
              <a:t> ways, then the total number of ways to do the task is  </a:t>
            </a:r>
            <a:r>
              <a:rPr lang="en-US" i="1" dirty="0"/>
              <a:t>n</a:t>
            </a:r>
            <a:r>
              <a:rPr lang="en-US" baseline="-25000" dirty="0">
                <a:latin typeface="Cambria Math" pitchFamily="18" charset="0"/>
                <a:ea typeface="Cambria Math" pitchFamily="18" charset="0"/>
              </a:rPr>
              <a:t>1 </a:t>
            </a:r>
            <a:r>
              <a:rPr lang="en-US" dirty="0">
                <a:latin typeface="Cambria Math"/>
                <a:ea typeface="Cambria Math"/>
              </a:rPr>
              <a:t>+</a:t>
            </a:r>
            <a:r>
              <a:rPr lang="en-US" i="1" dirty="0"/>
              <a:t> n</a:t>
            </a:r>
            <a:r>
              <a:rPr lang="en-US" baseline="-25000" dirty="0">
                <a:latin typeface="Cambria Math" pitchFamily="18" charset="0"/>
                <a:ea typeface="Cambria Math" pitchFamily="18" charset="0"/>
              </a:rPr>
              <a:t>2</a:t>
            </a:r>
            <a:r>
              <a:rPr lang="en-US" dirty="0"/>
              <a:t> minus the number of ways  to do the task that are common to the two different ways.</a:t>
            </a:r>
          </a:p>
          <a:p>
            <a:r>
              <a:rPr lang="en-US" dirty="0"/>
              <a:t>Also known as, the </a:t>
            </a:r>
            <a:r>
              <a:rPr lang="en-US" i="1" dirty="0"/>
              <a:t>principle of inclusion-exclusion</a:t>
            </a:r>
            <a:r>
              <a:rPr lang="en-US" dirty="0"/>
              <a:t>:</a:t>
            </a:r>
          </a:p>
        </p:txBody>
      </p:sp>
      <p:pic>
        <p:nvPicPr>
          <p:cNvPr id="4" name="Picture 3" descr="addin_tmp.png"/>
          <p:cNvPicPr>
            <a:picLocks noChangeAspect="1"/>
          </p:cNvPicPr>
          <p:nvPr>
            <p:custDataLst>
              <p:tags r:id="rId1"/>
            </p:custDataLst>
          </p:nvPr>
        </p:nvPicPr>
        <p:blipFill>
          <a:blip r:embed="rId3" cstate="print"/>
          <a:stretch>
            <a:fillRect/>
          </a:stretch>
        </p:blipFill>
        <p:spPr>
          <a:xfrm>
            <a:off x="2209800" y="4876800"/>
            <a:ext cx="4812030" cy="3800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516"/>
            <a:ext cx="8229600" cy="667512"/>
          </a:xfrm>
        </p:spPr>
        <p:txBody>
          <a:bodyPr>
            <a:normAutofit fontScale="90000"/>
          </a:bodyPr>
          <a:lstStyle/>
          <a:p>
            <a:r>
              <a:rPr lang="en-US" dirty="0"/>
              <a:t>Rooted Tree Terminology</a:t>
            </a:r>
          </a:p>
        </p:txBody>
      </p:sp>
      <p:sp>
        <p:nvSpPr>
          <p:cNvPr id="3" name="Content Placeholder 2"/>
          <p:cNvSpPr>
            <a:spLocks noGrp="1"/>
          </p:cNvSpPr>
          <p:nvPr>
            <p:ph idx="1"/>
          </p:nvPr>
        </p:nvSpPr>
        <p:spPr>
          <a:xfrm>
            <a:off x="76200" y="1828800"/>
            <a:ext cx="9067800" cy="5029200"/>
          </a:xfrm>
        </p:spPr>
        <p:txBody>
          <a:bodyPr>
            <a:normAutofit/>
          </a:bodyPr>
          <a:lstStyle/>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endParaRPr lang="en-US" dirty="0"/>
          </a:p>
        </p:txBody>
      </p:sp>
      <p:pic>
        <p:nvPicPr>
          <p:cNvPr id="6" name="Picture 5">
            <a:extLst>
              <a:ext uri="{FF2B5EF4-FFF2-40B4-BE49-F238E27FC236}">
                <a16:creationId xmlns:a16="http://schemas.microsoft.com/office/drawing/2014/main" id="{DC0F95F1-C07A-4BEF-AC14-5C183CDD1DEB}"/>
              </a:ext>
            </a:extLst>
          </p:cNvPr>
          <p:cNvPicPr>
            <a:picLocks noChangeAspect="1"/>
          </p:cNvPicPr>
          <p:nvPr/>
        </p:nvPicPr>
        <p:blipFill>
          <a:blip r:embed="rId2"/>
          <a:stretch>
            <a:fillRect/>
          </a:stretch>
        </p:blipFill>
        <p:spPr>
          <a:xfrm>
            <a:off x="2438400" y="3043237"/>
            <a:ext cx="4572000" cy="2600325"/>
          </a:xfrm>
          <a:prstGeom prst="rect">
            <a:avLst/>
          </a:prstGeom>
        </p:spPr>
      </p:pic>
    </p:spTree>
    <p:extLst>
      <p:ext uri="{BB962C8B-B14F-4D97-AF65-F5344CB8AC3E}">
        <p14:creationId xmlns:p14="http://schemas.microsoft.com/office/powerpoint/2010/main" val="12901279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Bit Strings</a:t>
            </a:r>
          </a:p>
        </p:txBody>
      </p:sp>
      <p:sp>
        <p:nvSpPr>
          <p:cNvPr id="3" name="Content Placeholder 2"/>
          <p:cNvSpPr>
            <a:spLocks noGrp="1"/>
          </p:cNvSpPr>
          <p:nvPr>
            <p:ph idx="1"/>
          </p:nvPr>
        </p:nvSpPr>
        <p:spPr>
          <a:xfrm>
            <a:off x="457200" y="1447800"/>
            <a:ext cx="8534400" cy="4876800"/>
          </a:xfrm>
        </p:spPr>
        <p:txBody>
          <a:bodyPr>
            <a:normAutofit/>
          </a:bodyPr>
          <a:lstStyle/>
          <a:p>
            <a:pPr>
              <a:buNone/>
            </a:pPr>
            <a:r>
              <a:rPr lang="en-US" b="1" dirty="0"/>
              <a:t>   Example</a:t>
            </a:r>
            <a:r>
              <a:rPr lang="en-US" dirty="0"/>
              <a:t>: How many bit strings of length </a:t>
            </a:r>
            <a:r>
              <a:rPr lang="en-US"/>
              <a:t>eight start either </a:t>
            </a:r>
            <a:r>
              <a:rPr lang="en-US" dirty="0"/>
              <a:t>with a </a:t>
            </a:r>
            <a:r>
              <a:rPr lang="en-US" dirty="0">
                <a:latin typeface="Cambria Math" pitchFamily="18" charset="0"/>
                <a:ea typeface="Cambria Math" pitchFamily="18" charset="0"/>
              </a:rPr>
              <a:t>1</a:t>
            </a:r>
            <a:r>
              <a:rPr lang="en-US" dirty="0"/>
              <a:t> bit and end with the two bits </a:t>
            </a:r>
            <a:r>
              <a:rPr lang="en-US" dirty="0">
                <a:latin typeface="Cambria Math" pitchFamily="18" charset="0"/>
                <a:ea typeface="Cambria Math" pitchFamily="18" charset="0"/>
              </a:rPr>
              <a:t>00</a:t>
            </a:r>
            <a:r>
              <a:rPr lang="en-US" dirty="0"/>
              <a:t>?</a:t>
            </a:r>
          </a:p>
          <a:p>
            <a:pPr>
              <a:buNone/>
            </a:pPr>
            <a:r>
              <a:rPr lang="en-US" b="1" dirty="0"/>
              <a:t>   Solution</a:t>
            </a:r>
            <a:r>
              <a:rPr lang="en-US" dirty="0"/>
              <a:t>:  Use the subtraction rule.</a:t>
            </a:r>
          </a:p>
          <a:p>
            <a:pPr lvl="1"/>
            <a:r>
              <a:rPr lang="en-US" dirty="0"/>
              <a:t>Number of bit strings of length eight                                    that start with a </a:t>
            </a:r>
            <a:r>
              <a:rPr lang="en-US" dirty="0">
                <a:latin typeface="Cambria Math" pitchFamily="18" charset="0"/>
                <a:ea typeface="Cambria Math" pitchFamily="18" charset="0"/>
              </a:rPr>
              <a:t>1</a:t>
            </a:r>
            <a:r>
              <a:rPr lang="en-US" dirty="0"/>
              <a:t> bit: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128</a:t>
            </a:r>
          </a:p>
          <a:p>
            <a:pPr lvl="1"/>
            <a:r>
              <a:rPr lang="en-US" dirty="0"/>
              <a:t>Number of bit strings of length eight                                    that end with bits </a:t>
            </a:r>
            <a:r>
              <a:rPr lang="en-US" dirty="0">
                <a:latin typeface="Cambria Math" pitchFamily="18" charset="0"/>
                <a:ea typeface="Cambria Math" pitchFamily="18" charset="0"/>
              </a:rPr>
              <a:t>00</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64</a:t>
            </a:r>
          </a:p>
          <a:p>
            <a:pPr lvl="1"/>
            <a:r>
              <a:rPr lang="en-US" dirty="0"/>
              <a:t>Number of bit strings of length eight                                that start with a </a:t>
            </a:r>
            <a:r>
              <a:rPr lang="en-US" dirty="0">
                <a:latin typeface="Cambria Math" pitchFamily="18" charset="0"/>
                <a:ea typeface="Cambria Math" pitchFamily="18" charset="0"/>
              </a:rPr>
              <a:t>1</a:t>
            </a:r>
            <a:r>
              <a:rPr lang="en-US" dirty="0"/>
              <a:t> bit and end with bits </a:t>
            </a:r>
            <a:r>
              <a:rPr lang="en-US" dirty="0">
                <a:latin typeface="Cambria Math" pitchFamily="18" charset="0"/>
                <a:ea typeface="Cambria Math" pitchFamily="18" charset="0"/>
              </a:rPr>
              <a:t>00 </a:t>
            </a:r>
            <a:r>
              <a:rPr lang="en-US" dirty="0"/>
              <a:t>:  </a:t>
            </a:r>
            <a:r>
              <a:rPr lang="en-US" dirty="0">
                <a:latin typeface="Cambria Math" pitchFamily="18" charset="0"/>
                <a:ea typeface="Cambria Math" pitchFamily="18" charset="0"/>
              </a:rPr>
              <a:t>2</a:t>
            </a:r>
            <a:r>
              <a:rPr lang="en-US" baseline="30000" dirty="0">
                <a:latin typeface="Cambria Math" pitchFamily="18" charset="0"/>
                <a:ea typeface="Cambria Math" pitchFamily="18" charset="0"/>
              </a:rPr>
              <a:t>5</a:t>
            </a:r>
            <a:r>
              <a:rPr lang="en-US" dirty="0"/>
              <a:t> = </a:t>
            </a:r>
            <a:r>
              <a:rPr lang="en-US" dirty="0">
                <a:latin typeface="Cambria Math" pitchFamily="18" charset="0"/>
                <a:ea typeface="Cambria Math" pitchFamily="18" charset="0"/>
              </a:rPr>
              <a:t>32</a:t>
            </a:r>
          </a:p>
          <a:p>
            <a:pPr>
              <a:buNone/>
            </a:pPr>
            <a:r>
              <a:rPr lang="en-US" dirty="0">
                <a:latin typeface="Cambria Math" pitchFamily="18" charset="0"/>
                <a:ea typeface="Cambria Math" pitchFamily="18" charset="0"/>
              </a:rPr>
              <a:t>    Hence, the number is 128 + 64 </a:t>
            </a:r>
            <a:r>
              <a:rPr lang="en-US" dirty="0">
                <a:latin typeface="Cambria Math"/>
                <a:ea typeface="Cambria Math"/>
              </a:rPr>
              <a:t>− </a:t>
            </a:r>
            <a:r>
              <a:rPr lang="en-US" dirty="0">
                <a:latin typeface="Cambria Math" pitchFamily="18" charset="0"/>
                <a:ea typeface="Cambria Math" pitchFamily="18" charset="0"/>
              </a:rPr>
              <a:t>32 = 160.</a:t>
            </a:r>
          </a:p>
          <a:p>
            <a:endParaRPr lang="en-US" dirty="0">
              <a:latin typeface="Cambria Math" pitchFamily="18" charset="0"/>
              <a:ea typeface="Cambria Math" pitchFamily="18" charset="0"/>
            </a:endParaRPr>
          </a:p>
          <a:p>
            <a:endParaRPr lang="en-US" dirty="0">
              <a:latin typeface="Cambria Math" pitchFamily="18" charset="0"/>
              <a:ea typeface="Cambria Math" pitchFamily="18" charset="0"/>
            </a:endParaRPr>
          </a:p>
        </p:txBody>
      </p:sp>
      <p:pic>
        <p:nvPicPr>
          <p:cNvPr id="4" name="Picture 3" descr="0503.jpg"/>
          <p:cNvPicPr>
            <a:picLocks noChangeAspect="1"/>
          </p:cNvPicPr>
          <p:nvPr/>
        </p:nvPicPr>
        <p:blipFill>
          <a:blip r:embed="rId2" cstate="print"/>
          <a:stretch>
            <a:fillRect/>
          </a:stretch>
        </p:blipFill>
        <p:spPr>
          <a:xfrm>
            <a:off x="6573071" y="2326115"/>
            <a:ext cx="2128243" cy="2205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534400" cy="819912"/>
          </a:xfrm>
        </p:spPr>
        <p:txBody>
          <a:bodyPr>
            <a:noAutofit/>
          </a:bodyPr>
          <a:lstStyle/>
          <a:p>
            <a:r>
              <a:rPr lang="en-US" sz="4000" dirty="0"/>
              <a:t>Basic Counting Principles: Division Rule</a:t>
            </a:r>
          </a:p>
        </p:txBody>
      </p:sp>
      <p:sp>
        <p:nvSpPr>
          <p:cNvPr id="3" name="Content Placeholder 2"/>
          <p:cNvSpPr>
            <a:spLocks noGrp="1"/>
          </p:cNvSpPr>
          <p:nvPr>
            <p:ph idx="1"/>
          </p:nvPr>
        </p:nvSpPr>
        <p:spPr/>
        <p:txBody>
          <a:bodyPr>
            <a:normAutofit lnSpcReduction="10000"/>
          </a:bodyPr>
          <a:lstStyle/>
          <a:p>
            <a:pPr>
              <a:buNone/>
            </a:pPr>
            <a:r>
              <a:rPr lang="en-US" b="1" dirty="0"/>
              <a:t>    Division Rule</a:t>
            </a:r>
            <a:r>
              <a:rPr lang="en-US" dirty="0"/>
              <a:t>: There are </a:t>
            </a:r>
            <a:r>
              <a:rPr lang="en-US" i="1" dirty="0"/>
              <a:t>n</a:t>
            </a:r>
            <a:r>
              <a:rPr lang="en-US" dirty="0"/>
              <a:t>/</a:t>
            </a:r>
            <a:r>
              <a:rPr lang="en-US" i="1" dirty="0"/>
              <a:t>d</a:t>
            </a:r>
            <a:r>
              <a:rPr lang="en-US" dirty="0"/>
              <a:t> ways to do a task if it can be done using a procedure that can be carried out in </a:t>
            </a:r>
            <a:r>
              <a:rPr lang="en-US" i="1" dirty="0"/>
              <a:t>n</a:t>
            </a:r>
            <a:r>
              <a:rPr lang="en-US" dirty="0"/>
              <a:t> ways, and for every way </a:t>
            </a:r>
            <a:r>
              <a:rPr lang="en-US" i="1" dirty="0"/>
              <a:t>w</a:t>
            </a:r>
            <a:r>
              <a:rPr lang="en-US" dirty="0"/>
              <a:t>, exactly </a:t>
            </a:r>
            <a:r>
              <a:rPr lang="en-US" i="1" dirty="0"/>
              <a:t>d</a:t>
            </a:r>
            <a:r>
              <a:rPr lang="en-US" dirty="0"/>
              <a:t> of the </a:t>
            </a:r>
            <a:r>
              <a:rPr lang="en-US" i="1" dirty="0"/>
              <a:t>n</a:t>
            </a:r>
            <a:r>
              <a:rPr lang="en-US" dirty="0"/>
              <a:t> ways correspond to way </a:t>
            </a:r>
            <a:r>
              <a:rPr lang="en-US" i="1" dirty="0"/>
              <a:t>w</a:t>
            </a:r>
            <a:r>
              <a:rPr lang="en-US" dirty="0"/>
              <a:t>. </a:t>
            </a:r>
          </a:p>
          <a:p>
            <a:r>
              <a:rPr lang="en-US" dirty="0"/>
              <a:t>Restated in terms of sets: If the finite set </a:t>
            </a:r>
            <a:r>
              <a:rPr lang="en-US" i="1" dirty="0"/>
              <a:t>A</a:t>
            </a:r>
            <a:r>
              <a:rPr lang="en-US" dirty="0"/>
              <a:t> is the union of </a:t>
            </a:r>
            <a:r>
              <a:rPr lang="en-US" i="1" dirty="0"/>
              <a:t>n</a:t>
            </a:r>
            <a:r>
              <a:rPr lang="en-US" dirty="0"/>
              <a:t> pairwise disjoint subsets each with </a:t>
            </a:r>
            <a:r>
              <a:rPr lang="en-US" i="1" dirty="0"/>
              <a:t>d</a:t>
            </a:r>
            <a:r>
              <a:rPr lang="en-US" dirty="0"/>
              <a:t> elements, then </a:t>
            </a:r>
            <a:r>
              <a:rPr lang="en-US" i="1" dirty="0"/>
              <a:t>n</a:t>
            </a:r>
            <a:r>
              <a:rPr lang="en-US" dirty="0"/>
              <a:t> = |</a:t>
            </a:r>
            <a:r>
              <a:rPr lang="en-US" i="1" dirty="0"/>
              <a:t>A</a:t>
            </a:r>
            <a:r>
              <a:rPr lang="en-US" dirty="0"/>
              <a:t>|/</a:t>
            </a:r>
            <a:r>
              <a:rPr lang="en-US" i="1" dirty="0"/>
              <a:t>d</a:t>
            </a:r>
            <a:r>
              <a:rPr lang="en-US" dirty="0"/>
              <a:t>.</a:t>
            </a:r>
          </a:p>
          <a:p>
            <a:r>
              <a:rPr lang="en-US" dirty="0"/>
              <a:t>In terms of functions: If </a:t>
            </a:r>
            <a:r>
              <a:rPr lang="en-US" i="1" dirty="0"/>
              <a:t>f </a:t>
            </a:r>
            <a:r>
              <a:rPr lang="en-US" dirty="0"/>
              <a:t>is a function from </a:t>
            </a:r>
            <a:r>
              <a:rPr lang="en-US" i="1" dirty="0"/>
              <a:t>A</a:t>
            </a:r>
            <a:r>
              <a:rPr lang="en-US" dirty="0"/>
              <a:t> to B, where both are finite sets, and for every value </a:t>
            </a:r>
            <a:r>
              <a:rPr lang="en-US" i="1" dirty="0"/>
              <a:t>y </a:t>
            </a:r>
            <a:r>
              <a:rPr lang="en-US" dirty="0">
                <a:latin typeface="Cambria Math"/>
                <a:ea typeface="Cambria Math"/>
              </a:rPr>
              <a:t>∈</a:t>
            </a:r>
            <a:r>
              <a:rPr lang="en-US" dirty="0"/>
              <a:t> </a:t>
            </a:r>
            <a:r>
              <a:rPr lang="en-US" i="1" dirty="0"/>
              <a:t>B</a:t>
            </a:r>
            <a:r>
              <a:rPr lang="en-US" dirty="0"/>
              <a:t> there are exactly </a:t>
            </a:r>
            <a:r>
              <a:rPr lang="en-US" i="1" dirty="0"/>
              <a:t>d</a:t>
            </a:r>
            <a:r>
              <a:rPr lang="en-US" dirty="0"/>
              <a:t> values </a:t>
            </a:r>
            <a:r>
              <a:rPr lang="en-US" i="1" dirty="0"/>
              <a:t>x</a:t>
            </a:r>
            <a:r>
              <a:rPr lang="en-US" dirty="0"/>
              <a:t> </a:t>
            </a:r>
            <a:r>
              <a:rPr lang="en-US" dirty="0">
                <a:latin typeface="Cambria Math"/>
                <a:ea typeface="Cambria Math"/>
              </a:rPr>
              <a:t>∈</a:t>
            </a:r>
            <a:r>
              <a:rPr lang="en-US" dirty="0"/>
              <a:t> </a:t>
            </a:r>
            <a:r>
              <a:rPr lang="en-US" i="1" dirty="0"/>
              <a:t>A</a:t>
            </a:r>
            <a:r>
              <a:rPr lang="en-US" dirty="0"/>
              <a:t> such that </a:t>
            </a:r>
            <a:r>
              <a:rPr lang="en-US" i="1" dirty="0"/>
              <a:t>f</a:t>
            </a:r>
            <a:r>
              <a:rPr lang="en-US" dirty="0"/>
              <a:t>(</a:t>
            </a:r>
            <a:r>
              <a:rPr lang="en-US" i="1" dirty="0"/>
              <a:t>x</a:t>
            </a:r>
            <a:r>
              <a:rPr lang="en-US" dirty="0"/>
              <a:t>) = </a:t>
            </a:r>
            <a:r>
              <a:rPr lang="en-US" i="1" dirty="0"/>
              <a:t>y</a:t>
            </a:r>
            <a:r>
              <a:rPr lang="en-US" dirty="0"/>
              <a:t>, then   |</a:t>
            </a:r>
            <a:r>
              <a:rPr lang="en-US" i="1" dirty="0"/>
              <a:t>B</a:t>
            </a:r>
            <a:r>
              <a:rPr lang="en-US" dirty="0"/>
              <a:t>| = |</a:t>
            </a:r>
            <a:r>
              <a:rPr lang="en-US" i="1" dirty="0"/>
              <a:t>A</a:t>
            </a:r>
            <a:r>
              <a:rPr lang="en-US" dirty="0"/>
              <a:t>|/</a:t>
            </a:r>
            <a:r>
              <a:rPr lang="en-US" i="1" dirty="0"/>
              <a:t>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Autofit/>
          </a:bodyPr>
          <a:lstStyle/>
          <a:p>
            <a:r>
              <a:rPr lang="en-US" sz="4000" dirty="0"/>
              <a:t>Basic Counting Principles: Division Rule</a:t>
            </a:r>
          </a:p>
        </p:txBody>
      </p:sp>
      <p:sp>
        <p:nvSpPr>
          <p:cNvPr id="3" name="Content Placeholder 2"/>
          <p:cNvSpPr>
            <a:spLocks noGrp="1"/>
          </p:cNvSpPr>
          <p:nvPr>
            <p:ph idx="1"/>
          </p:nvPr>
        </p:nvSpPr>
        <p:spPr>
          <a:xfrm>
            <a:off x="457200" y="1600200"/>
            <a:ext cx="8229600" cy="4724400"/>
          </a:xfrm>
        </p:spPr>
        <p:txBody>
          <a:bodyPr>
            <a:normAutofit fontScale="92500" lnSpcReduction="10000"/>
          </a:bodyPr>
          <a:lstStyle/>
          <a:p>
            <a:pPr algn="just">
              <a:buNone/>
            </a:pPr>
            <a:r>
              <a:rPr lang="en-US" b="1" dirty="0"/>
              <a:t>  Example</a:t>
            </a:r>
            <a:r>
              <a:rPr lang="en-US" dirty="0"/>
              <a:t>: How many ways are there to seat four people around a circular table, where two seating's are considered the same when each person has the same left  and right neighbor?</a:t>
            </a:r>
          </a:p>
          <a:p>
            <a:pPr algn="just">
              <a:buNone/>
            </a:pPr>
            <a:r>
              <a:rPr lang="en-US" b="1" dirty="0"/>
              <a:t>  Solution</a:t>
            </a:r>
            <a:r>
              <a:rPr lang="en-US" dirty="0"/>
              <a:t>: Number the seats around the table from </a:t>
            </a:r>
            <a:r>
              <a:rPr lang="en-US" dirty="0">
                <a:latin typeface="Cambria Math" pitchFamily="18" charset="0"/>
                <a:ea typeface="Cambria Math" pitchFamily="18" charset="0"/>
              </a:rPr>
              <a:t>1</a:t>
            </a:r>
            <a:r>
              <a:rPr lang="en-US" dirty="0"/>
              <a:t> to </a:t>
            </a:r>
            <a:r>
              <a:rPr lang="en-US" dirty="0">
                <a:latin typeface="Cambria Math" pitchFamily="18" charset="0"/>
                <a:ea typeface="Cambria Math" pitchFamily="18" charset="0"/>
              </a:rPr>
              <a:t>4</a:t>
            </a:r>
            <a:r>
              <a:rPr lang="en-US" dirty="0"/>
              <a:t> proceeding clockwise. There are four ways to select the person for seat </a:t>
            </a:r>
            <a:r>
              <a:rPr lang="en-US" dirty="0">
                <a:latin typeface="Cambria Math" pitchFamily="18" charset="0"/>
                <a:ea typeface="Cambria Math" pitchFamily="18" charset="0"/>
              </a:rPr>
              <a:t>1</a:t>
            </a:r>
            <a:r>
              <a:rPr lang="en-US" dirty="0"/>
              <a:t>, </a:t>
            </a:r>
            <a:r>
              <a:rPr lang="en-US" dirty="0">
                <a:latin typeface="Cambria Math" pitchFamily="18" charset="0"/>
                <a:ea typeface="Cambria Math" pitchFamily="18" charset="0"/>
              </a:rPr>
              <a:t>3</a:t>
            </a:r>
            <a:r>
              <a:rPr lang="en-US" dirty="0"/>
              <a:t> for seat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2</a:t>
            </a:r>
            <a:r>
              <a:rPr lang="en-US" dirty="0"/>
              <a:t> for seat </a:t>
            </a:r>
            <a:r>
              <a:rPr lang="en-US" dirty="0">
                <a:latin typeface="Cambria Math" pitchFamily="18" charset="0"/>
                <a:ea typeface="Cambria Math" pitchFamily="18" charset="0"/>
              </a:rPr>
              <a:t>3</a:t>
            </a:r>
            <a:r>
              <a:rPr lang="en-US" dirty="0"/>
              <a:t>, and one way for seat </a:t>
            </a:r>
            <a:r>
              <a:rPr lang="en-US" dirty="0">
                <a:latin typeface="Cambria Math" pitchFamily="18" charset="0"/>
                <a:ea typeface="Cambria Math" pitchFamily="18" charset="0"/>
              </a:rPr>
              <a:t>4</a:t>
            </a:r>
            <a:r>
              <a:rPr lang="en-US" dirty="0"/>
              <a:t>. Thus there are </a:t>
            </a:r>
            <a:r>
              <a:rPr lang="en-US" dirty="0">
                <a:latin typeface="Cambria Math" pitchFamily="18" charset="0"/>
                <a:ea typeface="Cambria Math" pitchFamily="18" charset="0"/>
              </a:rPr>
              <a:t>4</a:t>
            </a:r>
            <a:r>
              <a:rPr lang="en-US" dirty="0"/>
              <a:t>! = </a:t>
            </a:r>
            <a:r>
              <a:rPr lang="en-US" dirty="0">
                <a:latin typeface="Cambria Math" pitchFamily="18" charset="0"/>
                <a:ea typeface="Cambria Math" pitchFamily="18" charset="0"/>
              </a:rPr>
              <a:t>24</a:t>
            </a:r>
            <a:r>
              <a:rPr lang="en-US" dirty="0"/>
              <a:t> ways to order the four people. But since two seating's are the same when each person has the same left and right neighbor, for every choice for seat </a:t>
            </a:r>
            <a:r>
              <a:rPr lang="en-US" dirty="0">
                <a:latin typeface="Cambria Math" pitchFamily="18" charset="0"/>
                <a:ea typeface="Cambria Math" pitchFamily="18" charset="0"/>
              </a:rPr>
              <a:t>1</a:t>
            </a:r>
            <a:r>
              <a:rPr lang="en-US" dirty="0"/>
              <a:t>, we get the same seating. </a:t>
            </a:r>
          </a:p>
          <a:p>
            <a:pPr algn="just">
              <a:buNone/>
            </a:pPr>
            <a:r>
              <a:rPr lang="en-US" dirty="0"/>
              <a:t>   Therefore, by the division rule, there are </a:t>
            </a:r>
            <a:r>
              <a:rPr lang="en-US" dirty="0">
                <a:latin typeface="Cambria Math" pitchFamily="18" charset="0"/>
                <a:ea typeface="Cambria Math" pitchFamily="18" charset="0"/>
              </a:rPr>
              <a:t>24</a:t>
            </a:r>
            <a:r>
              <a:rPr lang="en-US" dirty="0"/>
              <a:t>/</a:t>
            </a:r>
            <a:r>
              <a:rPr lang="en-US" dirty="0">
                <a:latin typeface="Cambria Math" pitchFamily="18" charset="0"/>
                <a:ea typeface="Cambria Math" pitchFamily="18" charset="0"/>
              </a:rPr>
              <a:t>4</a:t>
            </a:r>
            <a:r>
              <a:rPr lang="en-US" dirty="0"/>
              <a:t> = </a:t>
            </a:r>
            <a:r>
              <a:rPr lang="en-US" dirty="0">
                <a:latin typeface="Cambria Math" pitchFamily="18" charset="0"/>
                <a:ea typeface="Cambria Math" pitchFamily="18" charset="0"/>
              </a:rPr>
              <a:t>6</a:t>
            </a:r>
            <a:r>
              <a:rPr lang="en-US" dirty="0"/>
              <a:t> different seating arrangements. </a:t>
            </a:r>
          </a:p>
        </p:txBody>
      </p:sp>
    </p:spTree>
    <p:extLst>
      <p:ext uri="{BB962C8B-B14F-4D97-AF65-F5344CB8AC3E}">
        <p14:creationId xmlns:p14="http://schemas.microsoft.com/office/powerpoint/2010/main" val="397209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Counting Functions</a:t>
            </a:r>
          </a:p>
        </p:txBody>
      </p:sp>
      <p:sp>
        <p:nvSpPr>
          <p:cNvPr id="3" name="Content Placeholder 2"/>
          <p:cNvSpPr>
            <a:spLocks noGrp="1"/>
          </p:cNvSpPr>
          <p:nvPr>
            <p:ph idx="1"/>
          </p:nvPr>
        </p:nvSpPr>
        <p:spPr>
          <a:xfrm>
            <a:off x="304800" y="1295400"/>
            <a:ext cx="8610600" cy="5257800"/>
          </a:xfrm>
        </p:spPr>
        <p:txBody>
          <a:bodyPr>
            <a:normAutofit fontScale="92500" lnSpcReduction="10000"/>
          </a:bodyPr>
          <a:lstStyle/>
          <a:p>
            <a:pPr algn="just">
              <a:buNone/>
            </a:pPr>
            <a:r>
              <a:rPr lang="en-US" b="1" dirty="0"/>
              <a:t>    Counting Functions</a:t>
            </a:r>
            <a:r>
              <a:rPr lang="en-US" dirty="0"/>
              <a:t>: How many functions are there from a set with </a:t>
            </a:r>
            <a:r>
              <a:rPr lang="en-US" i="1" dirty="0"/>
              <a:t>m</a:t>
            </a:r>
            <a:r>
              <a:rPr lang="en-US" dirty="0"/>
              <a:t> elements to a set with </a:t>
            </a:r>
            <a:r>
              <a:rPr lang="en-US" i="1" dirty="0"/>
              <a:t>n</a:t>
            </a:r>
            <a:r>
              <a:rPr lang="en-US" dirty="0"/>
              <a:t> elements?</a:t>
            </a:r>
          </a:p>
          <a:p>
            <a:pPr algn="just">
              <a:buNone/>
            </a:pPr>
            <a:r>
              <a:rPr lang="en-US" b="1" dirty="0"/>
              <a:t>    Solution</a:t>
            </a:r>
            <a:r>
              <a:rPr lang="en-US" dirty="0"/>
              <a:t>:  Since a function represents a choice of one of the </a:t>
            </a:r>
            <a:r>
              <a:rPr lang="en-US" i="1" dirty="0"/>
              <a:t>n</a:t>
            </a:r>
            <a:r>
              <a:rPr lang="en-US" dirty="0"/>
              <a:t> elements of the codomain for each of the </a:t>
            </a:r>
            <a:r>
              <a:rPr lang="en-US" i="1" dirty="0"/>
              <a:t>m</a:t>
            </a:r>
            <a:r>
              <a:rPr lang="en-US" dirty="0"/>
              <a:t> elements in the domain, the product rule tells us that there are </a:t>
            </a:r>
            <a:r>
              <a:rPr lang="en-US" i="1" dirty="0"/>
              <a:t>n</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 ∙ ∙ </a:t>
            </a:r>
            <a:r>
              <a:rPr lang="en-US" dirty="0"/>
              <a:t> </a:t>
            </a:r>
            <a:r>
              <a:rPr lang="en-US" i="1" dirty="0"/>
              <a:t>n</a:t>
            </a:r>
            <a:r>
              <a:rPr lang="en-US" dirty="0"/>
              <a:t> </a:t>
            </a:r>
            <a:r>
              <a:rPr lang="en-US" dirty="0">
                <a:latin typeface="Cambria Math"/>
                <a:ea typeface="Cambria Math"/>
              </a:rPr>
              <a:t>=</a:t>
            </a:r>
            <a:r>
              <a:rPr lang="en-US" dirty="0"/>
              <a:t> </a:t>
            </a:r>
            <a:r>
              <a:rPr lang="en-US" i="1" dirty="0"/>
              <a:t>n</a:t>
            </a:r>
            <a:r>
              <a:rPr lang="en-US" i="1" baseline="30000" dirty="0"/>
              <a:t>m</a:t>
            </a:r>
            <a:r>
              <a:rPr lang="en-US" dirty="0"/>
              <a:t> such functions.</a:t>
            </a:r>
          </a:p>
          <a:p>
            <a:pPr algn="just">
              <a:buNone/>
            </a:pPr>
            <a:endParaRPr lang="en-US" dirty="0"/>
          </a:p>
          <a:p>
            <a:pPr algn="just">
              <a:buNone/>
            </a:pPr>
            <a:r>
              <a:rPr lang="en-US" b="1" dirty="0"/>
              <a:t>    Counting One-to-One Functions</a:t>
            </a:r>
            <a:r>
              <a:rPr lang="en-US" dirty="0"/>
              <a:t>: How many one-to-one functions are there from a set with </a:t>
            </a:r>
            <a:r>
              <a:rPr lang="en-US" i="1" dirty="0"/>
              <a:t>m</a:t>
            </a:r>
            <a:r>
              <a:rPr lang="en-US" dirty="0"/>
              <a:t> elements to one with </a:t>
            </a:r>
            <a:r>
              <a:rPr lang="en-US" i="1" dirty="0"/>
              <a:t>n</a:t>
            </a:r>
            <a:r>
              <a:rPr lang="en-US" dirty="0"/>
              <a:t> elements?</a:t>
            </a:r>
          </a:p>
          <a:p>
            <a:pPr algn="just">
              <a:buNone/>
            </a:pPr>
            <a:r>
              <a:rPr lang="en-US" b="1" dirty="0"/>
              <a:t>    Solution</a:t>
            </a:r>
            <a:r>
              <a:rPr lang="en-US" dirty="0"/>
              <a:t>: Suppose the elements in the domain are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a:t>
            </a:r>
            <a:r>
              <a:rPr lang="en-US" i="1" dirty="0"/>
              <a:t>a</a:t>
            </a:r>
            <a:r>
              <a:rPr lang="en-US" i="1" baseline="-25000" dirty="0"/>
              <a:t>m</a:t>
            </a:r>
            <a:r>
              <a:rPr lang="en-US" dirty="0"/>
              <a:t>. There are </a:t>
            </a:r>
            <a:r>
              <a:rPr lang="en-US" i="1" dirty="0"/>
              <a:t>n</a:t>
            </a:r>
            <a:r>
              <a:rPr lang="en-US" dirty="0"/>
              <a:t> ways to choose the value of </a:t>
            </a:r>
            <a:r>
              <a:rPr lang="en-US" i="1" dirty="0"/>
              <a:t>a</a:t>
            </a:r>
            <a:r>
              <a:rPr lang="en-US" baseline="-25000" dirty="0">
                <a:latin typeface="Cambria Math" pitchFamily="18" charset="0"/>
                <a:ea typeface="Cambria Math" pitchFamily="18" charset="0"/>
              </a:rPr>
              <a:t>1 </a:t>
            </a:r>
            <a:r>
              <a:rPr lang="en-US" dirty="0"/>
              <a:t>and </a:t>
            </a:r>
            <a:r>
              <a:rPr lang="en-US" i="1" dirty="0"/>
              <a:t>n</a:t>
            </a:r>
            <a:r>
              <a:rPr lang="en-US" dirty="0">
                <a:latin typeface="Cambria Math"/>
                <a:ea typeface="Cambria Math"/>
              </a:rPr>
              <a:t>−1 </a:t>
            </a:r>
            <a:r>
              <a:rPr lang="en-US" dirty="0"/>
              <a:t>ways to choose </a:t>
            </a:r>
            <a:r>
              <a:rPr lang="en-US" i="1" dirty="0"/>
              <a:t>a</a:t>
            </a:r>
            <a:r>
              <a:rPr lang="en-US" baseline="-25000" dirty="0">
                <a:latin typeface="Cambria Math" pitchFamily="18" charset="0"/>
                <a:ea typeface="Cambria Math" pitchFamily="18" charset="0"/>
              </a:rPr>
              <a:t>2</a:t>
            </a:r>
            <a:r>
              <a:rPr lang="en-US" dirty="0"/>
              <a:t>, etc. The product rule tells us that there are  </a:t>
            </a:r>
            <a:r>
              <a:rPr lang="en-US" i="1" dirty="0"/>
              <a:t>n</a:t>
            </a:r>
            <a:r>
              <a:rPr lang="en-US" dirty="0"/>
              <a:t>(</a:t>
            </a:r>
            <a:r>
              <a:rPr lang="en-US" i="1" dirty="0"/>
              <a:t>n</a:t>
            </a:r>
            <a:r>
              <a:rPr lang="en-US" dirty="0">
                <a:latin typeface="Cambria Math"/>
                <a:ea typeface="Cambria Math"/>
              </a:rPr>
              <a:t>−1)</a:t>
            </a:r>
            <a:r>
              <a:rPr lang="en-US" i="1" dirty="0"/>
              <a:t> </a:t>
            </a:r>
            <a:r>
              <a:rPr lang="en-US" dirty="0"/>
              <a:t>(</a:t>
            </a:r>
            <a:r>
              <a:rPr lang="en-US" i="1" dirty="0"/>
              <a:t>n</a:t>
            </a:r>
            <a:r>
              <a:rPr lang="en-US" dirty="0">
                <a:latin typeface="Cambria Math"/>
                <a:ea typeface="Cambria Math"/>
              </a:rPr>
              <a:t>−2)∙∙∙(</a:t>
            </a:r>
            <a:r>
              <a:rPr lang="en-US" i="1" dirty="0"/>
              <a:t>n</a:t>
            </a:r>
            <a:r>
              <a:rPr lang="en-US" dirty="0">
                <a:latin typeface="Cambria Math"/>
                <a:ea typeface="Cambria Math"/>
              </a:rPr>
              <a:t>−</a:t>
            </a:r>
            <a:r>
              <a:rPr lang="en-US" i="1" dirty="0">
                <a:ea typeface="Cambria Math"/>
              </a:rPr>
              <a:t>m</a:t>
            </a:r>
            <a:r>
              <a:rPr lang="en-US" dirty="0">
                <a:latin typeface="Cambria Math"/>
                <a:ea typeface="Cambria Math"/>
              </a:rPr>
              <a:t> +1) such functions.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a:t>Tree Diagrams</a:t>
            </a:r>
          </a:p>
        </p:txBody>
      </p:sp>
      <p:sp>
        <p:nvSpPr>
          <p:cNvPr id="3" name="Content Placeholder 2"/>
          <p:cNvSpPr>
            <a:spLocks noGrp="1"/>
          </p:cNvSpPr>
          <p:nvPr>
            <p:ph idx="1"/>
          </p:nvPr>
        </p:nvSpPr>
        <p:spPr>
          <a:xfrm>
            <a:off x="228600" y="1143000"/>
            <a:ext cx="8610600" cy="5181600"/>
          </a:xfrm>
        </p:spPr>
        <p:txBody>
          <a:bodyPr>
            <a:normAutofit/>
          </a:bodyPr>
          <a:lstStyle/>
          <a:p>
            <a:pPr algn="just"/>
            <a:r>
              <a:rPr lang="en-US" b="1" dirty="0"/>
              <a:t>Tree Diagrams</a:t>
            </a:r>
            <a:r>
              <a:rPr lang="en-US" dirty="0"/>
              <a:t>:  We can solve many counting problems through the use of </a:t>
            </a:r>
            <a:r>
              <a:rPr lang="en-US" i="1" dirty="0"/>
              <a:t>tree diagrams</a:t>
            </a:r>
            <a:r>
              <a:rPr lang="en-US" dirty="0"/>
              <a:t>, where a branch represents a possible choice and the leaves represent possible outcomes. </a:t>
            </a:r>
          </a:p>
          <a:p>
            <a:pPr algn="just"/>
            <a:r>
              <a:rPr lang="en-US" b="1" dirty="0"/>
              <a:t>Example</a:t>
            </a:r>
            <a:r>
              <a:rPr lang="en-US" dirty="0"/>
              <a:t>: Suppose that “I Love Discrete Math” T-shirts come in five different sizes: S,M,L,XL, and XXL. Each size comes in four colors (white, red, green, and black), except XL, which comes only in red, green, and black, and XXL, which comes only in green and black. What is the minimum number of shirts that the campus book store needs to stock to have one of each size and color available?</a:t>
            </a:r>
          </a:p>
          <a:p>
            <a:pPr marL="0" indent="0">
              <a:buNone/>
            </a:pPr>
            <a:endParaRPr lang="en-US" dirty="0"/>
          </a:p>
          <a:p>
            <a:pPr>
              <a:buNone/>
            </a:pPr>
            <a:endParaRPr lang="en-US" dirty="0"/>
          </a:p>
          <a:p>
            <a:pPr>
              <a:buNone/>
            </a:pPr>
            <a:endParaRPr lang="en-US" dirty="0"/>
          </a:p>
          <a:p>
            <a:pPr>
              <a:buNone/>
            </a:pPr>
            <a:endParaRPr lang="en-US" dirty="0"/>
          </a:p>
          <a:p>
            <a:pPr>
              <a:buNone/>
            </a:pP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Tree Diagrams</a:t>
            </a:r>
          </a:p>
        </p:txBody>
      </p:sp>
      <p:sp>
        <p:nvSpPr>
          <p:cNvPr id="3" name="Content Placeholder 2"/>
          <p:cNvSpPr>
            <a:spLocks noGrp="1"/>
          </p:cNvSpPr>
          <p:nvPr>
            <p:ph idx="1"/>
          </p:nvPr>
        </p:nvSpPr>
        <p:spPr>
          <a:xfrm>
            <a:off x="457200" y="1295400"/>
            <a:ext cx="8229600" cy="5401994"/>
          </a:xfrm>
        </p:spPr>
        <p:txBody>
          <a:bodyPr>
            <a:normAutofit/>
          </a:bodyPr>
          <a:lstStyle/>
          <a:p>
            <a:r>
              <a:rPr lang="en-US" b="1" dirty="0"/>
              <a:t>Solution</a:t>
            </a:r>
            <a:r>
              <a:rPr lang="en-US" dirty="0"/>
              <a:t>: Draw the tree diagram.</a:t>
            </a:r>
          </a:p>
          <a:p>
            <a:pPr>
              <a:buNone/>
            </a:pPr>
            <a:endParaRPr lang="en-US" dirty="0"/>
          </a:p>
          <a:p>
            <a:pPr>
              <a:buNone/>
            </a:pPr>
            <a:endParaRPr lang="en-US" dirty="0"/>
          </a:p>
          <a:p>
            <a:pPr>
              <a:buNone/>
            </a:pPr>
            <a:endParaRPr lang="en-US" dirty="0"/>
          </a:p>
          <a:p>
            <a:pPr>
              <a:buNone/>
            </a:pPr>
            <a:endParaRPr lang="en-US" dirty="0"/>
          </a:p>
          <a:p>
            <a:endParaRPr lang="en-US" dirty="0"/>
          </a:p>
          <a:p>
            <a:endParaRPr lang="en-US" dirty="0"/>
          </a:p>
          <a:p>
            <a:endParaRPr lang="en-US" dirty="0"/>
          </a:p>
          <a:p>
            <a:endParaRPr lang="en-US" dirty="0"/>
          </a:p>
          <a:p>
            <a:endParaRPr lang="en-US" dirty="0"/>
          </a:p>
          <a:p>
            <a:r>
              <a:rPr lang="en-US" dirty="0"/>
              <a:t>The store must stock </a:t>
            </a:r>
            <a:r>
              <a:rPr lang="en-US" dirty="0">
                <a:latin typeface="Cambria Math" pitchFamily="18" charset="0"/>
                <a:ea typeface="Cambria Math" pitchFamily="18" charset="0"/>
              </a:rPr>
              <a:t>17 </a:t>
            </a:r>
            <a:r>
              <a:rPr lang="en-US" dirty="0"/>
              <a:t>T-shirts.</a:t>
            </a:r>
          </a:p>
        </p:txBody>
      </p:sp>
      <p:pic>
        <p:nvPicPr>
          <p:cNvPr id="4" name="Picture 3" descr="0506.jpg"/>
          <p:cNvPicPr>
            <a:picLocks noChangeAspect="1"/>
          </p:cNvPicPr>
          <p:nvPr/>
        </p:nvPicPr>
        <p:blipFill>
          <a:blip r:embed="rId2" cstate="print"/>
          <a:stretch>
            <a:fillRect/>
          </a:stretch>
        </p:blipFill>
        <p:spPr>
          <a:xfrm>
            <a:off x="914400" y="1752600"/>
            <a:ext cx="7467600" cy="3869788"/>
          </a:xfrm>
          <a:prstGeom prst="rect">
            <a:avLst/>
          </a:prstGeom>
        </p:spPr>
      </p:pic>
    </p:spTree>
    <p:extLst>
      <p:ext uri="{BB962C8B-B14F-4D97-AF65-F5344CB8AC3E}">
        <p14:creationId xmlns:p14="http://schemas.microsoft.com/office/powerpoint/2010/main" val="35495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Pigeonhole Principle</a:t>
            </a:r>
          </a:p>
        </p:txBody>
      </p:sp>
      <p:sp>
        <p:nvSpPr>
          <p:cNvPr id="3" name="Subtitle 2"/>
          <p:cNvSpPr>
            <a:spLocks noGrp="1"/>
          </p:cNvSpPr>
          <p:nvPr>
            <p:ph type="subTitle" idx="1"/>
          </p:nvPr>
        </p:nvSpPr>
        <p:spPr/>
        <p:txBody>
          <a:bodyPr/>
          <a:lstStyle/>
          <a:p>
            <a:r>
              <a:rPr lang="en-US" dirty="0"/>
              <a:t>Section 6.</a:t>
            </a:r>
            <a:r>
              <a:rPr lang="en-US" dirty="0">
                <a:latin typeface="Cambria Math" pitchFamily="18" charset="0"/>
                <a:ea typeface="Cambria Math" pitchFamily="18" charset="0"/>
              </a:rPr>
              <a:t>2</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Pigeonhole Principle</a:t>
            </a:r>
          </a:p>
          <a:p>
            <a:r>
              <a:rPr lang="en-US" dirty="0"/>
              <a:t>The Generalized Pigeonhole Principle</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The Pigeonhole Principle</a:t>
            </a:r>
          </a:p>
        </p:txBody>
      </p:sp>
      <p:sp>
        <p:nvSpPr>
          <p:cNvPr id="3" name="Content Placeholder 2"/>
          <p:cNvSpPr>
            <a:spLocks noGrp="1"/>
          </p:cNvSpPr>
          <p:nvPr>
            <p:ph idx="1"/>
          </p:nvPr>
        </p:nvSpPr>
        <p:spPr>
          <a:xfrm>
            <a:off x="381000" y="1600200"/>
            <a:ext cx="8305800" cy="4724400"/>
          </a:xfrm>
        </p:spPr>
        <p:txBody>
          <a:bodyPr>
            <a:normAutofit/>
          </a:bodyPr>
          <a:lstStyle/>
          <a:p>
            <a:pPr>
              <a:buNone/>
            </a:pPr>
            <a:r>
              <a:rPr lang="en-US" b="1" dirty="0"/>
              <a:t>    </a:t>
            </a:r>
            <a:r>
              <a:rPr lang="en-US" sz="3200" b="1" dirty="0"/>
              <a:t>Pigeonhole Principle</a:t>
            </a:r>
            <a:r>
              <a:rPr lang="en-US" sz="3200" dirty="0"/>
              <a:t>: If </a:t>
            </a:r>
            <a:r>
              <a:rPr lang="en-US" sz="3200" i="1" dirty="0"/>
              <a:t>k</a:t>
            </a:r>
            <a:r>
              <a:rPr lang="en-US" sz="3200" dirty="0"/>
              <a:t> is a positive integer and </a:t>
            </a:r>
            <a:r>
              <a:rPr lang="en-US" sz="3200" i="1" dirty="0"/>
              <a:t>k</a:t>
            </a:r>
            <a:r>
              <a:rPr lang="en-US" sz="3200" dirty="0"/>
              <a:t> + </a:t>
            </a:r>
            <a:r>
              <a:rPr lang="en-US" sz="3200" dirty="0">
                <a:latin typeface="Cambria Math" pitchFamily="18" charset="0"/>
                <a:ea typeface="Cambria Math" pitchFamily="18" charset="0"/>
              </a:rPr>
              <a:t>1</a:t>
            </a:r>
            <a:r>
              <a:rPr lang="en-US" sz="3200" dirty="0"/>
              <a:t> objects are placed into </a:t>
            </a:r>
            <a:r>
              <a:rPr lang="en-US" sz="3200" i="1" dirty="0"/>
              <a:t>k </a:t>
            </a:r>
            <a:r>
              <a:rPr lang="en-US" sz="3200" dirty="0"/>
              <a:t>boxes, then at least one box contains two or more objects. </a:t>
            </a:r>
          </a:p>
          <a:p>
            <a:pPr>
              <a:buNone/>
            </a:pPr>
            <a:r>
              <a:rPr lang="en-US" sz="3200" b="1" dirty="0"/>
              <a:t>    Proof</a:t>
            </a:r>
            <a:r>
              <a:rPr lang="en-US" sz="3200" dirty="0"/>
              <a:t>: We use a proof  by contraposition. Suppose none of the </a:t>
            </a:r>
            <a:r>
              <a:rPr lang="en-US" sz="3200" i="1" dirty="0"/>
              <a:t>k</a:t>
            </a:r>
            <a:r>
              <a:rPr lang="en-US" sz="3200" dirty="0"/>
              <a:t> boxes has more than one object. Then the total number of objects would be at most </a:t>
            </a:r>
            <a:r>
              <a:rPr lang="en-US" sz="3200" i="1" dirty="0"/>
              <a:t>k</a:t>
            </a:r>
            <a:r>
              <a:rPr lang="en-US" sz="3200" dirty="0"/>
              <a:t>. This contradicts the statement that we have </a:t>
            </a:r>
            <a:r>
              <a:rPr lang="en-US" sz="3200" i="1" dirty="0"/>
              <a:t>k</a:t>
            </a:r>
            <a:r>
              <a:rPr lang="en-US" sz="3200" dirty="0"/>
              <a:t> + </a:t>
            </a:r>
            <a:r>
              <a:rPr lang="en-US" sz="3200" dirty="0">
                <a:latin typeface="Cambria Math" pitchFamily="18" charset="0"/>
                <a:ea typeface="Cambria Math" pitchFamily="18" charset="0"/>
              </a:rPr>
              <a:t>1</a:t>
            </a:r>
            <a:r>
              <a:rPr lang="en-US" sz="3200" dirty="0"/>
              <a:t> objects.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a:t>The Pigeonhole Principle</a:t>
            </a:r>
          </a:p>
        </p:txBody>
      </p:sp>
      <p:sp>
        <p:nvSpPr>
          <p:cNvPr id="3" name="Content Placeholder 2"/>
          <p:cNvSpPr>
            <a:spLocks noGrp="1"/>
          </p:cNvSpPr>
          <p:nvPr>
            <p:ph idx="1"/>
          </p:nvPr>
        </p:nvSpPr>
        <p:spPr>
          <a:xfrm>
            <a:off x="457200" y="1371600"/>
            <a:ext cx="8229600" cy="4953000"/>
          </a:xfrm>
        </p:spPr>
        <p:txBody>
          <a:bodyPr>
            <a:normAutofit/>
          </a:bodyPr>
          <a:lstStyle/>
          <a:p>
            <a:r>
              <a:rPr lang="en-US" dirty="0"/>
              <a:t>If a flock of </a:t>
            </a:r>
            <a:r>
              <a:rPr lang="en-US" dirty="0">
                <a:latin typeface="Cambria Math" pitchFamily="18" charset="0"/>
                <a:ea typeface="Cambria Math" pitchFamily="18" charset="0"/>
              </a:rPr>
              <a:t>20</a:t>
            </a:r>
            <a:r>
              <a:rPr lang="en-US" dirty="0"/>
              <a:t> pigeons roosts in a set of  </a:t>
            </a:r>
            <a:r>
              <a:rPr lang="en-US" dirty="0">
                <a:latin typeface="Cambria Math" pitchFamily="18" charset="0"/>
                <a:ea typeface="Cambria Math" pitchFamily="18" charset="0"/>
              </a:rPr>
              <a:t>19 </a:t>
            </a:r>
            <a:r>
              <a:rPr lang="en-US" dirty="0"/>
              <a:t>pigeonholes, one of the pigeonholes must have more than </a:t>
            </a:r>
            <a:r>
              <a:rPr lang="en-US" dirty="0">
                <a:latin typeface="Cambria Math" pitchFamily="18" charset="0"/>
                <a:ea typeface="Cambria Math" pitchFamily="18" charset="0"/>
              </a:rPr>
              <a:t>1</a:t>
            </a:r>
            <a:r>
              <a:rPr lang="en-US" dirty="0"/>
              <a:t> pigeon.</a:t>
            </a:r>
          </a:p>
          <a:p>
            <a:endParaRPr lang="en-US" dirty="0"/>
          </a:p>
          <a:p>
            <a:pPr>
              <a:buNone/>
            </a:pPr>
            <a:endParaRPr lang="en-US" dirty="0"/>
          </a:p>
          <a:p>
            <a:endParaRPr lang="en-US" dirty="0"/>
          </a:p>
          <a:p>
            <a:endParaRPr lang="en-US" dirty="0"/>
          </a:p>
          <a:p>
            <a:endParaRPr lang="en-US" dirty="0"/>
          </a:p>
        </p:txBody>
      </p:sp>
      <p:pic>
        <p:nvPicPr>
          <p:cNvPr id="4" name="Picture 3" descr="0507.jpg"/>
          <p:cNvPicPr>
            <a:picLocks noChangeAspect="1"/>
          </p:cNvPicPr>
          <p:nvPr/>
        </p:nvPicPr>
        <p:blipFill>
          <a:blip r:embed="rId3" cstate="print"/>
          <a:stretch>
            <a:fillRect/>
          </a:stretch>
        </p:blipFill>
        <p:spPr>
          <a:xfrm>
            <a:off x="685800" y="3124200"/>
            <a:ext cx="7315200" cy="2971800"/>
          </a:xfrm>
          <a:prstGeom prst="rect">
            <a:avLst/>
          </a:prstGeom>
        </p:spPr>
      </p:pic>
      <p:sp>
        <p:nvSpPr>
          <p:cNvPr id="5" name="Isosceles Triangle 4"/>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9496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
        <p:nvSpPr>
          <p:cNvPr id="9" name="Content Placeholder 8"/>
          <p:cNvSpPr>
            <a:spLocks noGrp="1"/>
          </p:cNvSpPr>
          <p:nvPr>
            <p:ph idx="1"/>
          </p:nvPr>
        </p:nvSpPr>
        <p:spPr>
          <a:xfrm>
            <a:off x="152400" y="1524000"/>
            <a:ext cx="4648200" cy="4846320"/>
          </a:xfrm>
        </p:spPr>
        <p:txBody>
          <a:bodyPr>
            <a:normAutofit fontScale="85000" lnSpcReduction="20000"/>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spTree>
    <p:extLst>
      <p:ext uri="{BB962C8B-B14F-4D97-AF65-F5344CB8AC3E}">
        <p14:creationId xmlns:p14="http://schemas.microsoft.com/office/powerpoint/2010/main" val="24068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Pigeonhole Principle</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1</a:t>
            </a:r>
            <a:r>
              <a:rPr lang="en-US" dirty="0"/>
              <a:t>: A function </a:t>
            </a:r>
            <a:r>
              <a:rPr lang="en-US" i="1" dirty="0"/>
              <a:t>f</a:t>
            </a:r>
            <a:r>
              <a:rPr lang="en-US" dirty="0"/>
              <a:t> from a set with </a:t>
            </a:r>
            <a:r>
              <a:rPr lang="en-US" i="1" dirty="0"/>
              <a:t>k</a:t>
            </a:r>
            <a:r>
              <a:rPr lang="en-US" dirty="0"/>
              <a:t> + </a:t>
            </a:r>
            <a:r>
              <a:rPr lang="en-US" dirty="0">
                <a:latin typeface="Cambria Math" pitchFamily="18" charset="0"/>
                <a:ea typeface="Cambria Math" pitchFamily="18" charset="0"/>
              </a:rPr>
              <a:t>1</a:t>
            </a:r>
            <a:r>
              <a:rPr lang="en-US" dirty="0"/>
              <a:t> elements to a set with </a:t>
            </a:r>
            <a:r>
              <a:rPr lang="en-US" i="1" dirty="0"/>
              <a:t>k</a:t>
            </a:r>
            <a:r>
              <a:rPr lang="en-US" dirty="0"/>
              <a:t> elements is not one-to-one.</a:t>
            </a:r>
          </a:p>
          <a:p>
            <a:pPr>
              <a:buNone/>
            </a:pPr>
            <a:r>
              <a:rPr lang="en-US" b="1" dirty="0"/>
              <a:t>   Proof</a:t>
            </a:r>
            <a:r>
              <a:rPr lang="en-US" dirty="0"/>
              <a:t>: Use the pigeonhole principle.</a:t>
            </a:r>
          </a:p>
          <a:p>
            <a:pPr lvl="1"/>
            <a:r>
              <a:rPr lang="en-US" dirty="0"/>
              <a:t>Create a box for each element </a:t>
            </a:r>
            <a:r>
              <a:rPr lang="en-US" i="1" dirty="0"/>
              <a:t>y</a:t>
            </a:r>
            <a:r>
              <a:rPr lang="en-US" dirty="0"/>
              <a:t> in the </a:t>
            </a:r>
            <a:r>
              <a:rPr lang="en-US" dirty="0" err="1"/>
              <a:t>codomain</a:t>
            </a:r>
            <a:r>
              <a:rPr lang="en-US" dirty="0"/>
              <a:t> of </a:t>
            </a:r>
            <a:r>
              <a:rPr lang="en-US" i="1" dirty="0"/>
              <a:t>f</a:t>
            </a:r>
            <a:r>
              <a:rPr lang="en-US" dirty="0"/>
              <a:t> .</a:t>
            </a:r>
          </a:p>
          <a:p>
            <a:pPr lvl="1"/>
            <a:r>
              <a:rPr lang="en-US" dirty="0"/>
              <a:t>Put in the box for </a:t>
            </a:r>
            <a:r>
              <a:rPr lang="en-US" i="1" dirty="0"/>
              <a:t>y</a:t>
            </a:r>
            <a:r>
              <a:rPr lang="en-US" dirty="0"/>
              <a:t> all of the elements </a:t>
            </a:r>
            <a:r>
              <a:rPr lang="en-US" i="1" dirty="0"/>
              <a:t>x</a:t>
            </a:r>
            <a:r>
              <a:rPr lang="en-US" dirty="0"/>
              <a:t> from the domain such that </a:t>
            </a:r>
            <a:r>
              <a:rPr lang="en-US" i="1" dirty="0"/>
              <a:t>f</a:t>
            </a:r>
            <a:r>
              <a:rPr lang="en-US" dirty="0"/>
              <a:t>(</a:t>
            </a:r>
            <a:r>
              <a:rPr lang="en-US" i="1" dirty="0"/>
              <a:t>x</a:t>
            </a:r>
            <a:r>
              <a:rPr lang="en-US" dirty="0"/>
              <a:t>) = </a:t>
            </a:r>
            <a:r>
              <a:rPr lang="en-US" i="1" dirty="0"/>
              <a:t>y</a:t>
            </a:r>
            <a:r>
              <a:rPr lang="en-US" dirty="0"/>
              <a:t>.  </a:t>
            </a:r>
          </a:p>
          <a:p>
            <a:pPr lvl="1"/>
            <a:r>
              <a:rPr lang="en-US" dirty="0"/>
              <a:t>Because there are </a:t>
            </a:r>
            <a:r>
              <a:rPr lang="en-US" i="1" dirty="0"/>
              <a:t>k</a:t>
            </a:r>
            <a:r>
              <a:rPr lang="en-US" dirty="0"/>
              <a:t> + </a:t>
            </a:r>
            <a:r>
              <a:rPr lang="en-US" dirty="0">
                <a:latin typeface="Cambria Math" pitchFamily="18" charset="0"/>
                <a:ea typeface="Cambria Math" pitchFamily="18" charset="0"/>
              </a:rPr>
              <a:t>1</a:t>
            </a:r>
            <a:r>
              <a:rPr lang="en-US" dirty="0"/>
              <a:t> elements and only </a:t>
            </a:r>
            <a:r>
              <a:rPr lang="en-US" i="1" dirty="0"/>
              <a:t>k</a:t>
            </a:r>
            <a:r>
              <a:rPr lang="en-US" dirty="0"/>
              <a:t> boxes, at least one box has two or more elements. </a:t>
            </a:r>
          </a:p>
          <a:p>
            <a:pPr>
              <a:buNone/>
            </a:pPr>
            <a:r>
              <a:rPr lang="en-US" dirty="0"/>
              <a:t>    Hence, </a:t>
            </a:r>
            <a:r>
              <a:rPr lang="en-US" i="1" dirty="0"/>
              <a:t>f </a:t>
            </a:r>
            <a:r>
              <a:rPr lang="en-US" dirty="0"/>
              <a:t>can’t be one-to-one.</a:t>
            </a:r>
          </a:p>
        </p:txBody>
      </p:sp>
      <p:sp>
        <p:nvSpPr>
          <p:cNvPr id="4" name="Isosceles Triangle 3"/>
          <p:cNvSpPr/>
          <p:nvPr/>
        </p:nvSpPr>
        <p:spPr>
          <a:xfrm rot="5400000" flipV="1">
            <a:off x="82296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Generalized Pigeonhole Principle</a:t>
            </a:r>
          </a:p>
        </p:txBody>
      </p:sp>
      <p:sp>
        <p:nvSpPr>
          <p:cNvPr id="3" name="Content Placeholder 2"/>
          <p:cNvSpPr>
            <a:spLocks noGrp="1"/>
          </p:cNvSpPr>
          <p:nvPr>
            <p:ph idx="1"/>
          </p:nvPr>
        </p:nvSpPr>
        <p:spPr/>
        <p:txBody>
          <a:bodyPr>
            <a:normAutofit fontScale="92500" lnSpcReduction="20000"/>
          </a:bodyPr>
          <a:lstStyle/>
          <a:p>
            <a:pPr>
              <a:buNone/>
            </a:pPr>
            <a:r>
              <a:rPr lang="en-US" b="1" dirty="0"/>
              <a:t>    The Generalized Pigeonhole Principle</a:t>
            </a:r>
            <a:r>
              <a:rPr lang="en-US" dirty="0"/>
              <a:t>: If </a:t>
            </a:r>
            <a:r>
              <a:rPr lang="en-US" i="1" dirty="0"/>
              <a:t>N</a:t>
            </a:r>
            <a:r>
              <a:rPr lang="en-US" dirty="0"/>
              <a:t> objects are placed into </a:t>
            </a:r>
            <a:r>
              <a:rPr lang="en-US" i="1" dirty="0"/>
              <a:t>k</a:t>
            </a:r>
            <a:r>
              <a:rPr lang="en-US" dirty="0"/>
              <a:t> boxes, then there is at least one box containing at least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objects.</a:t>
            </a:r>
          </a:p>
          <a:p>
            <a:pPr>
              <a:buNone/>
            </a:pPr>
            <a:r>
              <a:rPr lang="en-US" b="1" dirty="0"/>
              <a:t>    Proof</a:t>
            </a:r>
            <a:r>
              <a:rPr lang="en-US" dirty="0"/>
              <a:t>: We use a proof by contraposition. Suppose that none of the boxes contains more than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a:t>
            </a:r>
            <a:r>
              <a:rPr lang="en-US" dirty="0">
                <a:latin typeface="Cambria Math"/>
                <a:ea typeface="Cambria Math"/>
              </a:rPr>
              <a:t>− 1 </a:t>
            </a:r>
            <a:r>
              <a:rPr lang="en-US" dirty="0">
                <a:ea typeface="Cambria Math"/>
              </a:rPr>
              <a:t>objects. Then the total number of objects is at most</a:t>
            </a:r>
          </a:p>
          <a:p>
            <a:pPr>
              <a:buNone/>
            </a:pPr>
            <a:endParaRPr lang="en-US" dirty="0">
              <a:ea typeface="Cambria Math"/>
            </a:endParaRPr>
          </a:p>
          <a:p>
            <a:pPr>
              <a:buNone/>
            </a:pPr>
            <a:endParaRPr lang="en-US" dirty="0">
              <a:ea typeface="Cambria Math"/>
            </a:endParaRPr>
          </a:p>
          <a:p>
            <a:pPr>
              <a:buNone/>
            </a:pPr>
            <a:r>
              <a:rPr lang="en-US" dirty="0">
                <a:ea typeface="Cambria Math"/>
              </a:rPr>
              <a:t>    where the inequality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&lt; </a:t>
            </a:r>
            <a:r>
              <a:rPr lang="en-US" dirty="0">
                <a:latin typeface="Cambria Math"/>
                <a:ea typeface="Cambria Math"/>
              </a:rPr>
              <a:t>⌈</a:t>
            </a:r>
            <a:r>
              <a:rPr lang="en-US" i="1" dirty="0"/>
              <a:t>N</a:t>
            </a:r>
            <a:r>
              <a:rPr lang="en-US" dirty="0"/>
              <a:t>/</a:t>
            </a:r>
            <a:r>
              <a:rPr lang="en-US" i="1" dirty="0"/>
              <a:t>k</a:t>
            </a:r>
            <a:r>
              <a:rPr lang="en-US" dirty="0">
                <a:latin typeface="Cambria Math"/>
                <a:ea typeface="Cambria Math"/>
              </a:rPr>
              <a:t>⌉</a:t>
            </a:r>
            <a:r>
              <a:rPr lang="en-US" dirty="0"/>
              <a:t> + </a:t>
            </a:r>
            <a:r>
              <a:rPr lang="en-US" dirty="0">
                <a:latin typeface="Cambria Math" pitchFamily="18" charset="0"/>
                <a:ea typeface="Cambria Math" pitchFamily="18" charset="0"/>
              </a:rPr>
              <a:t>1</a:t>
            </a:r>
            <a:r>
              <a:rPr lang="en-US" dirty="0"/>
              <a:t> has been used. This is a contradiction because there are a total of n objects.</a:t>
            </a:r>
          </a:p>
          <a:p>
            <a:pPr>
              <a:buNone/>
            </a:pPr>
            <a:endParaRPr lang="en-US" dirty="0"/>
          </a:p>
          <a:p>
            <a:pPr>
              <a:buNone/>
            </a:pP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2286000" y="3962400"/>
            <a:ext cx="3908870" cy="518160"/>
          </a:xfrm>
          <a:prstGeom prst="rect">
            <a:avLst/>
          </a:prstGeom>
        </p:spPr>
      </p:pic>
      <p:sp>
        <p:nvSpPr>
          <p:cNvPr id="6" name="Isosceles Triangle 5"/>
          <p:cNvSpPr/>
          <p:nvPr/>
        </p:nvSpPr>
        <p:spPr>
          <a:xfrm rot="5400000" flipV="1">
            <a:off x="8382000" y="5029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Pigeonhole Principle</a:t>
            </a:r>
          </a:p>
        </p:txBody>
      </p:sp>
      <p:sp>
        <p:nvSpPr>
          <p:cNvPr id="3" name="Content Placeholder 2"/>
          <p:cNvSpPr>
            <a:spLocks noGrp="1"/>
          </p:cNvSpPr>
          <p:nvPr>
            <p:ph idx="1"/>
          </p:nvPr>
        </p:nvSpPr>
        <p:spPr/>
        <p:txBody>
          <a:bodyPr>
            <a:normAutofit/>
          </a:bodyPr>
          <a:lstStyle/>
          <a:p>
            <a:pPr>
              <a:buNone/>
            </a:pPr>
            <a:r>
              <a:rPr lang="en-US" b="1" dirty="0"/>
              <a:t>   Example</a:t>
            </a:r>
            <a:r>
              <a:rPr lang="en-US" dirty="0"/>
              <a:t>: Among any group of </a:t>
            </a:r>
            <a:r>
              <a:rPr lang="en-US" dirty="0">
                <a:latin typeface="Cambria Math" pitchFamily="18" charset="0"/>
                <a:ea typeface="Cambria Math" pitchFamily="18" charset="0"/>
              </a:rPr>
              <a:t>367</a:t>
            </a:r>
            <a:r>
              <a:rPr lang="en-US" dirty="0"/>
              <a:t> people, there must be at least two with the same birthday, because there are only </a:t>
            </a:r>
            <a:r>
              <a:rPr lang="en-US" dirty="0">
                <a:latin typeface="Cambria Math" pitchFamily="18" charset="0"/>
                <a:ea typeface="Cambria Math" pitchFamily="18" charset="0"/>
              </a:rPr>
              <a:t>366</a:t>
            </a:r>
            <a:r>
              <a:rPr lang="en-US" dirty="0"/>
              <a:t> possible birthdays. </a:t>
            </a:r>
            <a:r>
              <a:rPr lang="en-US" dirty="0">
                <a:latin typeface="Cambria Math"/>
                <a:ea typeface="Cambria Math"/>
              </a:rPr>
              <a:t>⌈</a:t>
            </a:r>
            <a:r>
              <a:rPr lang="en-US" dirty="0">
                <a:latin typeface="Cambria Math" pitchFamily="18" charset="0"/>
                <a:ea typeface="Cambria Math" pitchFamily="18" charset="0"/>
              </a:rPr>
              <a:t>367</a:t>
            </a:r>
            <a:r>
              <a:rPr lang="en-US" dirty="0"/>
              <a:t>/</a:t>
            </a:r>
            <a:r>
              <a:rPr lang="en-US" dirty="0">
                <a:latin typeface="Cambria Math" pitchFamily="18" charset="0"/>
                <a:ea typeface="Cambria Math" pitchFamily="18" charset="0"/>
              </a:rPr>
              <a:t>366</a:t>
            </a:r>
            <a:r>
              <a:rPr lang="en-US" dirty="0">
                <a:latin typeface="Cambria Math"/>
                <a:ea typeface="Cambria Math"/>
              </a:rPr>
              <a:t>⌉ = 2</a:t>
            </a:r>
          </a:p>
          <a:p>
            <a:pPr>
              <a:buNone/>
            </a:pPr>
            <a:r>
              <a:rPr lang="en-US" b="1" dirty="0"/>
              <a:t>	Example</a:t>
            </a:r>
            <a:r>
              <a:rPr lang="en-US" dirty="0"/>
              <a:t>: Among </a:t>
            </a:r>
            <a:r>
              <a:rPr lang="en-US" dirty="0">
                <a:latin typeface="Cambria Math" pitchFamily="18" charset="0"/>
                <a:ea typeface="Cambria Math" pitchFamily="18" charset="0"/>
              </a:rPr>
              <a:t>100</a:t>
            </a:r>
            <a:r>
              <a:rPr lang="en-US" dirty="0"/>
              <a:t> people there are at least           </a:t>
            </a:r>
            <a:r>
              <a:rPr lang="en-US" dirty="0">
                <a:latin typeface="Cambria Math"/>
                <a:ea typeface="Cambria Math"/>
              </a:rPr>
              <a:t>⌈</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12</a:t>
            </a:r>
            <a:r>
              <a:rPr lang="en-US" dirty="0">
                <a:latin typeface="Cambria Math"/>
                <a:ea typeface="Cambria Math"/>
              </a:rPr>
              <a:t>⌉ = 9</a:t>
            </a:r>
            <a:r>
              <a:rPr lang="en-US" dirty="0"/>
              <a:t> who were born in the same month.</a:t>
            </a:r>
          </a:p>
          <a:p>
            <a:pPr>
              <a:buNone/>
            </a:pPr>
            <a:r>
              <a:rPr lang="en-US" b="1" dirty="0"/>
              <a:t>	Example</a:t>
            </a:r>
            <a:r>
              <a:rPr lang="en-US" dirty="0"/>
              <a:t>: In any set of 27 English , must be at least two that begin with the same letter, since there are 26 letters in the English alphabet. </a:t>
            </a:r>
            <a:r>
              <a:rPr lang="en-US" dirty="0">
                <a:latin typeface="Cambria Math"/>
                <a:ea typeface="Cambria Math"/>
              </a:rPr>
              <a:t>⌈</a:t>
            </a:r>
            <a:r>
              <a:rPr lang="en-US" dirty="0">
                <a:latin typeface="Cambria Math" pitchFamily="18" charset="0"/>
                <a:ea typeface="Cambria Math" pitchFamily="18" charset="0"/>
              </a:rPr>
              <a:t>27</a:t>
            </a:r>
            <a:r>
              <a:rPr lang="en-US" dirty="0"/>
              <a:t>/</a:t>
            </a:r>
            <a:r>
              <a:rPr lang="en-US" dirty="0">
                <a:latin typeface="Cambria Math" pitchFamily="18" charset="0"/>
                <a:ea typeface="Cambria Math" pitchFamily="18" charset="0"/>
              </a:rPr>
              <a:t>26</a:t>
            </a:r>
            <a:r>
              <a:rPr lang="en-US" dirty="0">
                <a:latin typeface="Cambria Math"/>
                <a:ea typeface="Cambria Math"/>
              </a:rPr>
              <a:t>⌉ = 2</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sz="4000" dirty="0"/>
              <a:t>The Generalized Pigeonhole Principle</a:t>
            </a:r>
          </a:p>
        </p:txBody>
      </p:sp>
      <p:sp>
        <p:nvSpPr>
          <p:cNvPr id="3" name="Content Placeholder 2"/>
          <p:cNvSpPr>
            <a:spLocks noGrp="1"/>
          </p:cNvSpPr>
          <p:nvPr>
            <p:ph idx="1"/>
          </p:nvPr>
        </p:nvSpPr>
        <p:spPr>
          <a:xfrm>
            <a:off x="304800" y="1295400"/>
            <a:ext cx="8686800" cy="5029200"/>
          </a:xfrm>
        </p:spPr>
        <p:txBody>
          <a:bodyPr>
            <a:normAutofit fontScale="92500"/>
          </a:bodyPr>
          <a:lstStyle/>
          <a:p>
            <a:pPr algn="just">
              <a:buNone/>
            </a:pPr>
            <a:r>
              <a:rPr lang="en-US" b="1" dirty="0"/>
              <a:t>    Example</a:t>
            </a:r>
            <a:r>
              <a:rPr lang="en-US" dirty="0"/>
              <a:t>: What is the minimum number of students required in a Discrete Mathematics class to be sure that at least six will receive the same grade, if there are five possible grades, A, B, C, D, and F.</a:t>
            </a:r>
          </a:p>
          <a:p>
            <a:pPr algn="just">
              <a:buNone/>
            </a:pPr>
            <a:r>
              <a:rPr lang="en-US" b="1" dirty="0"/>
              <a:t>	Solution</a:t>
            </a:r>
            <a:r>
              <a:rPr lang="en-US" dirty="0"/>
              <a:t>: </a:t>
            </a:r>
          </a:p>
          <a:p>
            <a:pPr algn="just">
              <a:buNone/>
            </a:pPr>
            <a:r>
              <a:rPr lang="en-US" dirty="0"/>
              <a:t>	The minimum number of students needed to guarantee that at least six students receive the same grade is the smallest integer N such that </a:t>
            </a:r>
            <a:r>
              <a:rPr lang="en-US" dirty="0">
                <a:latin typeface="Cambria Math"/>
                <a:ea typeface="Cambria Math"/>
              </a:rPr>
              <a:t>⌈</a:t>
            </a:r>
            <a:r>
              <a:rPr lang="en-US" dirty="0"/>
              <a:t> N/K </a:t>
            </a:r>
            <a:r>
              <a:rPr lang="en-US" dirty="0">
                <a:latin typeface="Cambria Math"/>
                <a:ea typeface="Cambria Math"/>
              </a:rPr>
              <a:t>⌉ = ⌈</a:t>
            </a:r>
            <a:r>
              <a:rPr lang="en-US" dirty="0"/>
              <a:t> N/5 </a:t>
            </a:r>
            <a:r>
              <a:rPr lang="en-US" dirty="0">
                <a:latin typeface="Cambria Math"/>
                <a:ea typeface="Cambria Math"/>
              </a:rPr>
              <a:t>⌉ </a:t>
            </a:r>
            <a:r>
              <a:rPr lang="en-US" dirty="0"/>
              <a:t>= 6. The smallest such integer is </a:t>
            </a:r>
          </a:p>
          <a:p>
            <a:pPr algn="just">
              <a:buNone/>
            </a:pPr>
            <a:r>
              <a:rPr lang="en-US" dirty="0"/>
              <a:t>		N = K(</a:t>
            </a:r>
            <a:r>
              <a:rPr lang="en-US" dirty="0">
                <a:latin typeface="Cambria Math"/>
                <a:ea typeface="Cambria Math"/>
              </a:rPr>
              <a:t>⌈</a:t>
            </a:r>
            <a:r>
              <a:rPr lang="en-US" dirty="0"/>
              <a:t> N/K </a:t>
            </a:r>
            <a:r>
              <a:rPr lang="en-US" dirty="0">
                <a:latin typeface="Cambria Math"/>
                <a:ea typeface="Cambria Math"/>
              </a:rPr>
              <a:t>⌉-1)+1 =</a:t>
            </a:r>
            <a:r>
              <a:rPr lang="en-US" dirty="0"/>
              <a:t> 5(6-1)+1=5 ⋅ 5 + 1 = 26.</a:t>
            </a:r>
          </a:p>
          <a:p>
            <a:pPr algn="just">
              <a:buNone/>
            </a:pPr>
            <a:r>
              <a:rPr lang="en-US" dirty="0"/>
              <a:t>	Thus 26 is the minimum number of students needed to be sure that at least 6 students will receive the same grades.</a:t>
            </a:r>
          </a:p>
          <a:p>
            <a:pPr>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Permutations and Combinations</a:t>
            </a:r>
          </a:p>
        </p:txBody>
      </p:sp>
      <p:sp>
        <p:nvSpPr>
          <p:cNvPr id="3" name="Subtitle 2"/>
          <p:cNvSpPr>
            <a:spLocks noGrp="1"/>
          </p:cNvSpPr>
          <p:nvPr>
            <p:ph type="subTitle" idx="1"/>
          </p:nvPr>
        </p:nvSpPr>
        <p:spPr/>
        <p:txBody>
          <a:bodyPr/>
          <a:lstStyle/>
          <a:p>
            <a:r>
              <a:rPr lang="en-US" dirty="0"/>
              <a:t>Section 6.3</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Permutations</a:t>
            </a:r>
          </a:p>
          <a:p>
            <a:r>
              <a:rPr lang="en-US" dirty="0"/>
              <a:t>Combinations</a:t>
            </a:r>
          </a:p>
          <a:p>
            <a:r>
              <a:rPr lang="en-US" dirty="0"/>
              <a:t>Combinatorial Proofs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Permutations</a:t>
            </a:r>
          </a:p>
        </p:txBody>
      </p:sp>
      <p:sp>
        <p:nvSpPr>
          <p:cNvPr id="3" name="Content Placeholder 2"/>
          <p:cNvSpPr>
            <a:spLocks noGrp="1"/>
          </p:cNvSpPr>
          <p:nvPr>
            <p:ph idx="1"/>
          </p:nvPr>
        </p:nvSpPr>
        <p:spPr>
          <a:xfrm>
            <a:off x="431409" y="1371600"/>
            <a:ext cx="8229600" cy="4884537"/>
          </a:xfrm>
        </p:spPr>
        <p:txBody>
          <a:bodyPr>
            <a:normAutofit/>
          </a:bodyPr>
          <a:lstStyle/>
          <a:p>
            <a:pPr algn="just">
              <a:buNone/>
            </a:pPr>
            <a:r>
              <a:rPr lang="en-US" b="1" dirty="0"/>
              <a:t>   Definition</a:t>
            </a:r>
            <a:r>
              <a:rPr lang="en-US" dirty="0"/>
              <a:t>: A </a:t>
            </a:r>
            <a:r>
              <a:rPr lang="en-US" i="1" dirty="0"/>
              <a:t>permutation</a:t>
            </a:r>
            <a:r>
              <a:rPr lang="en-US" dirty="0"/>
              <a:t> of a set of distinct objects is an ordered arrangement of these objects. An ordered arrangement of r elements of a set is called an                      </a:t>
            </a:r>
            <a:r>
              <a:rPr lang="en-US" i="1" dirty="0"/>
              <a:t>r-permutation</a:t>
            </a:r>
            <a:r>
              <a:rPr lang="en-US" dirty="0"/>
              <a:t>.</a:t>
            </a:r>
          </a:p>
          <a:p>
            <a:pPr algn="just">
              <a:buNone/>
            </a:pPr>
            <a:r>
              <a:rPr lang="en-US" b="1" dirty="0"/>
              <a:t>   Example</a:t>
            </a:r>
            <a:r>
              <a:rPr lang="en-US" dirty="0"/>
              <a:t>: Let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is a permutation of </a:t>
            </a:r>
            <a:r>
              <a:rPr lang="en-US" i="1" dirty="0"/>
              <a:t>S</a:t>
            </a:r>
            <a:r>
              <a:rPr lang="en-US" dirty="0"/>
              <a:t>.</a:t>
            </a:r>
          </a:p>
          <a:p>
            <a:pPr lvl="1" algn="just"/>
            <a:r>
              <a:rPr lang="en-US" dirty="0"/>
              <a:t>The ordered arrangement </a:t>
            </a:r>
            <a:r>
              <a:rPr lang="en-US" dirty="0">
                <a:latin typeface="Cambria Math" pitchFamily="18" charset="0"/>
                <a:ea typeface="Cambria Math" pitchFamily="18" charset="0"/>
              </a:rPr>
              <a:t>3</a:t>
            </a:r>
            <a:r>
              <a:rPr lang="en-US" dirty="0"/>
              <a:t>,</a:t>
            </a:r>
            <a:r>
              <a:rPr lang="en-US" dirty="0">
                <a:latin typeface="Cambria Math" pitchFamily="18" charset="0"/>
                <a:ea typeface="Cambria Math" pitchFamily="18" charset="0"/>
              </a:rPr>
              <a:t>2</a:t>
            </a:r>
            <a:r>
              <a:rPr lang="en-US" dirty="0"/>
              <a:t> is a </a:t>
            </a:r>
            <a:r>
              <a:rPr lang="en-US" dirty="0">
                <a:latin typeface="Cambria Math" pitchFamily="18" charset="0"/>
                <a:ea typeface="Cambria Math" pitchFamily="18" charset="0"/>
              </a:rPr>
              <a:t>2</a:t>
            </a:r>
            <a:r>
              <a:rPr lang="en-US" dirty="0"/>
              <a:t>-permutation of </a:t>
            </a:r>
            <a:r>
              <a:rPr lang="en-US" i="1" dirty="0"/>
              <a:t>S</a:t>
            </a:r>
            <a:r>
              <a:rPr lang="en-US" dirty="0"/>
              <a:t>.</a:t>
            </a:r>
          </a:p>
          <a:p>
            <a:pPr algn="just"/>
            <a:r>
              <a:rPr lang="en-US" dirty="0"/>
              <a:t>The number of </a:t>
            </a:r>
            <a:r>
              <a:rPr lang="en-US" i="1" dirty="0"/>
              <a:t>r</a:t>
            </a:r>
            <a:r>
              <a:rPr lang="en-US" dirty="0"/>
              <a:t>-permutations of a set with </a:t>
            </a:r>
            <a:r>
              <a:rPr lang="en-US" i="1" dirty="0"/>
              <a:t>n</a:t>
            </a:r>
            <a:r>
              <a:rPr lang="en-US" dirty="0"/>
              <a:t> elements is denoted by </a:t>
            </a:r>
            <a:r>
              <a:rPr lang="en-US" i="1" dirty="0"/>
              <a:t>P</a:t>
            </a:r>
            <a:r>
              <a:rPr lang="en-US" dirty="0"/>
              <a:t>(</a:t>
            </a:r>
            <a:r>
              <a:rPr lang="en-US" i="1" dirty="0" err="1"/>
              <a:t>n</a:t>
            </a:r>
            <a:r>
              <a:rPr lang="en-US" dirty="0" err="1"/>
              <a:t>,</a:t>
            </a:r>
            <a:r>
              <a:rPr lang="en-US" i="1" dirty="0" err="1"/>
              <a:t>r</a:t>
            </a:r>
            <a:r>
              <a:rPr lang="en-US" dirty="0"/>
              <a:t>).</a:t>
            </a:r>
          </a:p>
          <a:p>
            <a:pPr algn="just"/>
            <a:r>
              <a:rPr lang="en-US" dirty="0"/>
              <a:t>The </a:t>
            </a:r>
            <a:r>
              <a:rPr lang="en-US" dirty="0">
                <a:latin typeface="Cambria Math" pitchFamily="18" charset="0"/>
                <a:ea typeface="Cambria Math" pitchFamily="18" charset="0"/>
              </a:rPr>
              <a:t>2</a:t>
            </a:r>
            <a:r>
              <a:rPr lang="en-US" dirty="0"/>
              <a:t>-permutations of </a:t>
            </a:r>
            <a:r>
              <a:rPr lang="en-US" i="1" dirty="0"/>
              <a:t>S</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dirty="0">
                <a:latin typeface="Cambria Math" pitchFamily="18" charset="0"/>
                <a:ea typeface="Cambria Math" pitchFamily="18" charset="0"/>
              </a:rPr>
              <a:t>3</a:t>
            </a:r>
            <a:r>
              <a:rPr lang="en-US" dirty="0"/>
              <a:t>} are</a:t>
            </a:r>
            <a:r>
              <a:rPr lang="en-US" dirty="0">
                <a:latin typeface="Cambria Math" pitchFamily="18" charset="0"/>
                <a:ea typeface="Cambria Math" pitchFamily="18" charset="0"/>
              </a:rPr>
              <a:t> 1</a:t>
            </a:r>
            <a:r>
              <a:rPr lang="en-US" dirty="0"/>
              <a:t>,</a:t>
            </a:r>
            <a:r>
              <a:rPr lang="en-US" dirty="0">
                <a:latin typeface="Cambria Math" pitchFamily="18" charset="0"/>
                <a:ea typeface="Cambria Math" pitchFamily="18" charset="0"/>
              </a:rPr>
              <a:t>2; 1</a:t>
            </a:r>
            <a:r>
              <a:rPr lang="en-US" dirty="0"/>
              <a:t>,</a:t>
            </a:r>
            <a:r>
              <a:rPr lang="en-US" dirty="0">
                <a:latin typeface="Cambria Math" pitchFamily="18" charset="0"/>
                <a:ea typeface="Cambria Math" pitchFamily="18" charset="0"/>
              </a:rPr>
              <a:t>3; 2</a:t>
            </a:r>
            <a:r>
              <a:rPr lang="en-US" dirty="0"/>
              <a:t>,</a:t>
            </a:r>
            <a:r>
              <a:rPr lang="en-US" dirty="0">
                <a:latin typeface="Cambria Math" pitchFamily="18" charset="0"/>
                <a:ea typeface="Cambria Math" pitchFamily="18" charset="0"/>
              </a:rPr>
              <a:t>1; 2</a:t>
            </a:r>
            <a:r>
              <a:rPr lang="en-US" dirty="0"/>
              <a:t>,</a:t>
            </a:r>
            <a:r>
              <a:rPr lang="en-US" dirty="0">
                <a:latin typeface="Cambria Math" pitchFamily="18" charset="0"/>
                <a:ea typeface="Cambria Math" pitchFamily="18" charset="0"/>
              </a:rPr>
              <a:t>3; 3</a:t>
            </a:r>
            <a:r>
              <a:rPr lang="en-US" dirty="0"/>
              <a:t>,</a:t>
            </a:r>
            <a:r>
              <a:rPr lang="en-US" dirty="0">
                <a:latin typeface="Cambria Math" pitchFamily="18" charset="0"/>
                <a:ea typeface="Cambria Math" pitchFamily="18" charset="0"/>
              </a:rPr>
              <a:t>1; and 3</a:t>
            </a:r>
            <a:r>
              <a:rPr lang="en-US" dirty="0"/>
              <a:t>,</a:t>
            </a:r>
            <a:r>
              <a:rPr lang="en-US" dirty="0">
                <a:latin typeface="Cambria Math" pitchFamily="18" charset="0"/>
                <a:ea typeface="Cambria Math" pitchFamily="18" charset="0"/>
              </a:rPr>
              <a:t>2. Hence, </a:t>
            </a:r>
            <a:r>
              <a:rPr lang="en-US" i="1" dirty="0">
                <a:ea typeface="Cambria Math" pitchFamily="18" charset="0"/>
              </a:rPr>
              <a:t>P</a:t>
            </a:r>
            <a:r>
              <a:rPr lang="en-US" dirty="0">
                <a:latin typeface="Cambria Math" pitchFamily="18" charset="0"/>
                <a:ea typeface="Cambria Math" pitchFamily="18" charset="0"/>
              </a:rPr>
              <a:t>(3,2) = 6.</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Formula for the Number of Permutations</a:t>
            </a:r>
          </a:p>
        </p:txBody>
      </p:sp>
      <p:sp>
        <p:nvSpPr>
          <p:cNvPr id="3" name="Content Placeholder 2"/>
          <p:cNvSpPr>
            <a:spLocks noGrp="1"/>
          </p:cNvSpPr>
          <p:nvPr>
            <p:ph idx="1"/>
          </p:nvPr>
        </p:nvSpPr>
        <p:spPr/>
        <p:txBody>
          <a:bodyPr>
            <a:normAutofit fontScale="85000" lnSpcReduction="10000"/>
          </a:bodyPr>
          <a:lstStyle/>
          <a:p>
            <a:pPr>
              <a:buNone/>
            </a:pPr>
            <a:r>
              <a:rPr lang="en-US" b="1" dirty="0"/>
              <a:t>    Theorem </a:t>
            </a:r>
            <a:r>
              <a:rPr lang="en-US" b="1" dirty="0">
                <a:latin typeface="Cambria Math" pitchFamily="18" charset="0"/>
                <a:ea typeface="Cambria Math" pitchFamily="18" charset="0"/>
              </a:rPr>
              <a:t>1</a:t>
            </a:r>
            <a:r>
              <a:rPr lang="en-US" dirty="0"/>
              <a:t>: If </a:t>
            </a:r>
            <a:r>
              <a:rPr lang="en-US" i="1" dirty="0"/>
              <a:t>n</a:t>
            </a:r>
            <a:r>
              <a:rPr lang="en-US" dirty="0"/>
              <a:t> is a positive integer and </a:t>
            </a:r>
            <a:r>
              <a:rPr lang="en-US" i="1" dirty="0"/>
              <a:t>r</a:t>
            </a:r>
            <a:r>
              <a:rPr lang="en-US" dirty="0"/>
              <a:t> is an integer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a:t>
            </a:r>
            <a:r>
              <a:rPr lang="en-US" dirty="0"/>
              <a:t>, then there are</a:t>
            </a:r>
          </a:p>
          <a:p>
            <a:pPr>
              <a:buNone/>
            </a:pPr>
            <a:r>
              <a:rPr lang="en-US" dirty="0"/>
              <a:t>         </a:t>
            </a:r>
            <a:r>
              <a:rPr lang="en-US" i="1" dirty="0"/>
              <a:t>P</a:t>
            </a:r>
            <a:r>
              <a:rPr lang="en-US" dirty="0"/>
              <a:t>(</a:t>
            </a:r>
            <a:r>
              <a:rPr lang="en-US" i="1" dirty="0"/>
              <a:t>n</a:t>
            </a:r>
            <a:r>
              <a:rPr lang="en-US" dirty="0"/>
              <a:t>, </a:t>
            </a:r>
            <a:r>
              <a:rPr lang="en-US" i="1" dirty="0"/>
              <a:t>r</a:t>
            </a:r>
            <a:r>
              <a:rPr lang="en-US" dirty="0"/>
              <a:t>) = </a:t>
            </a:r>
            <a:r>
              <a:rPr lang="en-US" i="1" dirty="0"/>
              <a:t>n</a:t>
            </a:r>
            <a:r>
              <a:rPr lang="en-US" dirty="0"/>
              <a:t>(</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a:t>
            </a:r>
            <a:r>
              <a:rPr lang="en-US" i="1" dirty="0"/>
              <a:t>n </a:t>
            </a:r>
            <a:r>
              <a:rPr lang="en-US" i="1" dirty="0">
                <a:latin typeface="Cambria Math"/>
                <a:ea typeface="Cambria Math"/>
              </a:rPr>
              <a:t>−</a:t>
            </a:r>
            <a:r>
              <a:rPr lang="en-US" dirty="0"/>
              <a:t>  </a:t>
            </a:r>
            <a:r>
              <a:rPr lang="en-US" dirty="0">
                <a:latin typeface="Cambria Math" pitchFamily="18" charset="0"/>
                <a:ea typeface="Cambria Math" pitchFamily="18" charset="0"/>
              </a:rPr>
              <a:t>2</a:t>
            </a:r>
            <a:r>
              <a:rPr lang="en-US" dirty="0"/>
              <a:t>) </a:t>
            </a:r>
            <a:r>
              <a:rPr lang="en-US" dirty="0">
                <a:latin typeface="Cambria Math"/>
                <a:ea typeface="Cambria Math"/>
              </a:rPr>
              <a:t>∙∙∙</a:t>
            </a:r>
            <a:r>
              <a:rPr lang="en-US" dirty="0"/>
              <a:t>  (</a:t>
            </a:r>
            <a:r>
              <a:rPr lang="en-US" i="1" dirty="0"/>
              <a:t>n</a:t>
            </a:r>
            <a:r>
              <a:rPr lang="en-US" dirty="0"/>
              <a:t> </a:t>
            </a:r>
            <a:r>
              <a:rPr lang="en-US" dirty="0">
                <a:latin typeface="Cambria Math"/>
                <a:ea typeface="Cambria Math"/>
              </a:rPr>
              <a:t>−</a:t>
            </a:r>
            <a:r>
              <a:rPr lang="en-US" dirty="0"/>
              <a:t>  </a:t>
            </a:r>
            <a:r>
              <a:rPr lang="en-US" i="1" dirty="0"/>
              <a:t>r</a:t>
            </a:r>
            <a:r>
              <a:rPr lang="en-US" dirty="0"/>
              <a:t> + </a:t>
            </a:r>
            <a:r>
              <a:rPr lang="en-US" dirty="0">
                <a:latin typeface="Cambria Math" pitchFamily="18" charset="0"/>
                <a:ea typeface="Cambria Math" pitchFamily="18" charset="0"/>
              </a:rPr>
              <a:t>1</a:t>
            </a:r>
            <a:r>
              <a:rPr lang="en-US" dirty="0"/>
              <a:t>)</a:t>
            </a:r>
          </a:p>
          <a:p>
            <a:pPr>
              <a:buNone/>
            </a:pPr>
            <a:r>
              <a:rPr lang="en-US" i="1" dirty="0"/>
              <a:t>    r</a:t>
            </a:r>
            <a:r>
              <a:rPr lang="en-US" dirty="0"/>
              <a:t>-permutations of a set with n distinct elements.</a:t>
            </a:r>
          </a:p>
          <a:p>
            <a:pPr>
              <a:buNone/>
            </a:pPr>
            <a:r>
              <a:rPr lang="en-US" b="1" dirty="0"/>
              <a:t>    Proof</a:t>
            </a:r>
            <a:r>
              <a:rPr lang="en-US" dirty="0"/>
              <a:t>: Use the product rule. The first element can be chosen in </a:t>
            </a:r>
            <a:r>
              <a:rPr lang="en-US" i="1" dirty="0"/>
              <a:t>n</a:t>
            </a:r>
            <a:r>
              <a:rPr lang="en-US" dirty="0"/>
              <a:t> ways. The second in </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 ways, and so on until there are             (</a:t>
            </a:r>
            <a:r>
              <a:rPr lang="en-US" i="1" dirty="0"/>
              <a:t>n</a:t>
            </a:r>
            <a:r>
              <a:rPr lang="en-US" dirty="0"/>
              <a:t> </a:t>
            </a:r>
            <a:r>
              <a:rPr lang="en-US" dirty="0">
                <a:latin typeface="Cambria Math"/>
                <a:ea typeface="Cambria Math"/>
              </a:rPr>
              <a:t>−</a:t>
            </a:r>
            <a:r>
              <a:rPr lang="en-US" dirty="0"/>
              <a:t> ( </a:t>
            </a:r>
            <a:r>
              <a:rPr lang="en-US" i="1" dirty="0"/>
              <a:t>r</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ea typeface="Cambria Math" pitchFamily="18" charset="0"/>
              </a:rPr>
              <a:t>)) ways to choose the last element.</a:t>
            </a:r>
          </a:p>
          <a:p>
            <a:r>
              <a:rPr lang="en-US" dirty="0">
                <a:ea typeface="Cambria Math" pitchFamily="18" charset="0"/>
              </a:rPr>
              <a:t>Note that </a:t>
            </a:r>
            <a:r>
              <a:rPr lang="en-US" i="1" dirty="0">
                <a:ea typeface="Cambria Math" pitchFamily="18" charset="0"/>
              </a:rPr>
              <a:t>P</a:t>
            </a:r>
            <a:r>
              <a:rPr lang="en-US" dirty="0">
                <a:ea typeface="Cambria Math" pitchFamily="18" charset="0"/>
              </a:rPr>
              <a:t>(</a:t>
            </a:r>
            <a:r>
              <a:rPr lang="en-US" i="1" dirty="0">
                <a:ea typeface="Cambria Math" pitchFamily="18" charset="0"/>
              </a:rPr>
              <a:t>n</a:t>
            </a:r>
            <a:r>
              <a:rPr lang="en-US" dirty="0">
                <a:ea typeface="Cambria Math" pitchFamily="18" charset="0"/>
              </a:rPr>
              <a:t>,</a:t>
            </a:r>
            <a:r>
              <a:rPr lang="en-US" dirty="0">
                <a:latin typeface="Cambria Math" pitchFamily="18" charset="0"/>
                <a:ea typeface="Cambria Math" pitchFamily="18" charset="0"/>
              </a:rPr>
              <a:t>0</a:t>
            </a:r>
            <a:r>
              <a:rPr lang="en-US" dirty="0">
                <a:ea typeface="Cambria Math" pitchFamily="18" charset="0"/>
              </a:rPr>
              <a:t>) = </a:t>
            </a:r>
            <a:r>
              <a:rPr lang="en-US" dirty="0">
                <a:latin typeface="Cambria Math" pitchFamily="18" charset="0"/>
                <a:ea typeface="Cambria Math" pitchFamily="18" charset="0"/>
              </a:rPr>
              <a:t>1</a:t>
            </a:r>
            <a:r>
              <a:rPr lang="en-US" dirty="0">
                <a:ea typeface="Cambria Math" pitchFamily="18" charset="0"/>
              </a:rPr>
              <a:t>, since there is only one way to order zero elements.</a:t>
            </a:r>
          </a:p>
          <a:p>
            <a:pPr>
              <a:buNone/>
            </a:pPr>
            <a:r>
              <a:rPr lang="en-US" b="1" dirty="0">
                <a:ea typeface="Cambria Math" pitchFamily="18" charset="0"/>
              </a:rPr>
              <a:t>    Corollary </a:t>
            </a:r>
            <a:r>
              <a:rPr lang="en-US" b="1" dirty="0">
                <a:latin typeface="Cambria Math" pitchFamily="18" charset="0"/>
                <a:ea typeface="Cambria Math" pitchFamily="18" charset="0"/>
              </a:rPr>
              <a:t>1</a:t>
            </a:r>
            <a:r>
              <a:rPr lang="en-US" dirty="0">
                <a:ea typeface="Cambria Math" pitchFamily="18" charset="0"/>
              </a:rPr>
              <a:t>: If </a:t>
            </a:r>
            <a:r>
              <a:rPr lang="en-US" i="1" dirty="0">
                <a:ea typeface="Cambria Math" pitchFamily="18" charset="0"/>
              </a:rPr>
              <a:t>n</a:t>
            </a:r>
            <a:r>
              <a:rPr lang="en-US" dirty="0">
                <a:ea typeface="Cambria Math" pitchFamily="18" charset="0"/>
              </a:rPr>
              <a:t> and </a:t>
            </a:r>
            <a:r>
              <a:rPr lang="en-US" i="1" dirty="0">
                <a:ea typeface="Cambria Math" pitchFamily="18" charset="0"/>
              </a:rPr>
              <a:t>r</a:t>
            </a:r>
            <a:r>
              <a:rPr lang="en-US" dirty="0">
                <a:ea typeface="Cambria Math" pitchFamily="18" charset="0"/>
              </a:rPr>
              <a:t> are integers with </a:t>
            </a:r>
            <a:r>
              <a:rPr lang="en-US" dirty="0">
                <a:latin typeface="Cambria Math" pitchFamily="18" charset="0"/>
                <a:ea typeface="Cambria Math" pitchFamily="18" charset="0"/>
              </a:rPr>
              <a:t>1</a:t>
            </a:r>
            <a:r>
              <a:rPr lang="en-US" dirty="0"/>
              <a:t> </a:t>
            </a:r>
            <a:r>
              <a:rPr lang="en-US" dirty="0">
                <a:latin typeface="Cambria Math"/>
                <a:ea typeface="Cambria Math"/>
              </a:rPr>
              <a:t>≤</a:t>
            </a:r>
            <a:r>
              <a:rPr lang="en-US" dirty="0"/>
              <a:t> </a:t>
            </a:r>
            <a:r>
              <a:rPr lang="en-US" i="1" dirty="0"/>
              <a:t>r</a:t>
            </a:r>
            <a:r>
              <a:rPr lang="en-US" dirty="0"/>
              <a:t> </a:t>
            </a:r>
            <a:r>
              <a:rPr lang="en-US" dirty="0">
                <a:latin typeface="Cambria Math"/>
                <a:ea typeface="Cambria Math"/>
              </a:rPr>
              <a:t>≤</a:t>
            </a:r>
            <a:r>
              <a:rPr lang="en-US" dirty="0"/>
              <a:t> </a:t>
            </a:r>
            <a:r>
              <a:rPr lang="en-US" i="1" dirty="0"/>
              <a:t>n, </a:t>
            </a:r>
            <a:r>
              <a:rPr lang="en-US" dirty="0"/>
              <a:t>then</a:t>
            </a:r>
          </a:p>
          <a:p>
            <a:endParaRPr lang="en-US" i="1" dirty="0"/>
          </a:p>
          <a:p>
            <a:pPr>
              <a:buNone/>
            </a:pPr>
            <a:r>
              <a:rPr lang="en-US" i="1" dirty="0"/>
              <a:t> </a:t>
            </a:r>
            <a:endParaRPr lang="en-US" dirty="0"/>
          </a:p>
        </p:txBody>
      </p:sp>
      <p:pic>
        <p:nvPicPr>
          <p:cNvPr id="4" name="Content Placeholder 3" descr="addin_tmp.png"/>
          <p:cNvPicPr>
            <a:picLocks noChangeAspect="1"/>
          </p:cNvPicPr>
          <p:nvPr>
            <p:custDataLst>
              <p:tags r:id="rId1"/>
            </p:custDataLst>
          </p:nvPr>
        </p:nvPicPr>
        <p:blipFill>
          <a:blip r:embed="rId3" cstate="print"/>
          <a:stretch>
            <a:fillRect/>
          </a:stretch>
        </p:blipFill>
        <p:spPr>
          <a:xfrm>
            <a:off x="3048000" y="5638800"/>
            <a:ext cx="2608898" cy="53721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a:t>
            </a:r>
          </a:p>
        </p:txBody>
      </p:sp>
      <p:sp>
        <p:nvSpPr>
          <p:cNvPr id="3" name="Content Placeholder 2"/>
          <p:cNvSpPr>
            <a:spLocks noGrp="1"/>
          </p:cNvSpPr>
          <p:nvPr>
            <p:ph idx="1"/>
          </p:nvPr>
        </p:nvSpPr>
        <p:spPr/>
        <p:txBody>
          <a:bodyPr/>
          <a:lstStyle/>
          <a:p>
            <a:pPr>
              <a:buNone/>
            </a:pPr>
            <a:r>
              <a:rPr lang="en-US" b="1" dirty="0"/>
              <a:t>   Example</a:t>
            </a:r>
            <a:r>
              <a:rPr lang="en-US" dirty="0"/>
              <a:t>: How many ways are there to select a first-prize winner, a second prize winner, and a third-prize winner from </a:t>
            </a:r>
            <a:r>
              <a:rPr lang="en-US" dirty="0">
                <a:latin typeface="Cambria Math" pitchFamily="18" charset="0"/>
                <a:ea typeface="Cambria Math" pitchFamily="18" charset="0"/>
              </a:rPr>
              <a:t>100</a:t>
            </a:r>
            <a:r>
              <a:rPr lang="en-US" dirty="0"/>
              <a:t> different people who have entered a contest?</a:t>
            </a:r>
          </a:p>
          <a:p>
            <a:pPr>
              <a:buNone/>
            </a:pPr>
            <a:endParaRPr lang="en-US" dirty="0"/>
          </a:p>
          <a:p>
            <a:pPr>
              <a:buNone/>
            </a:pPr>
            <a:r>
              <a:rPr lang="en-US" b="1" dirty="0"/>
              <a:t>    Solution</a:t>
            </a:r>
            <a:r>
              <a:rPr lang="en-US" dirty="0"/>
              <a:t>: </a:t>
            </a:r>
          </a:p>
          <a:p>
            <a:pPr>
              <a:buNone/>
            </a:pPr>
            <a:r>
              <a:rPr lang="en-US" dirty="0"/>
              <a:t>            P(</a:t>
            </a:r>
            <a:r>
              <a:rPr lang="en-US" dirty="0">
                <a:latin typeface="Cambria Math" pitchFamily="18" charset="0"/>
                <a:ea typeface="Cambria Math" pitchFamily="18" charset="0"/>
              </a:rPr>
              <a:t>100</a:t>
            </a:r>
            <a:r>
              <a:rPr lang="en-US" dirty="0"/>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100</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99 </a:t>
            </a:r>
            <a:r>
              <a:rPr lang="en-US" dirty="0">
                <a:latin typeface="Cambria Math"/>
                <a:ea typeface="Cambria Math"/>
              </a:rPr>
              <a:t>∙</a:t>
            </a:r>
            <a:r>
              <a:rPr lang="en-US" dirty="0"/>
              <a:t> </a:t>
            </a:r>
            <a:r>
              <a:rPr lang="en-US" dirty="0">
                <a:latin typeface="Cambria Math" pitchFamily="18" charset="0"/>
                <a:ea typeface="Cambria Math" pitchFamily="18" charset="0"/>
              </a:rPr>
              <a:t>98</a:t>
            </a:r>
            <a:r>
              <a:rPr lang="en-US" dirty="0"/>
              <a:t> = </a:t>
            </a:r>
            <a:r>
              <a:rPr lang="en-US" dirty="0">
                <a:latin typeface="Cambria Math" pitchFamily="18" charset="0"/>
                <a:ea typeface="Cambria Math" pitchFamily="18" charset="0"/>
              </a:rPr>
              <a:t>970,200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524000"/>
            <a:ext cx="8686800" cy="4800600"/>
          </a:xfrm>
        </p:spPr>
        <p:txBody>
          <a:bodyPr>
            <a:normAutofit/>
          </a:bodyPr>
          <a:lstStyle/>
          <a:p>
            <a:pPr algn="just"/>
            <a:r>
              <a:rPr lang="en-US" b="1" dirty="0"/>
              <a:t>Example</a:t>
            </a:r>
            <a:r>
              <a:rPr lang="en-US" dirty="0"/>
              <a:t>: Suppose that there are eight runners in a race. The winner receives a gold medal, the second place finisher receives a silver medal, and the third-place finisher receives a bronze medal. How many different ways are there to award these medals, if all possible outcomes of the race can occur and there are no ties?</a:t>
            </a:r>
          </a:p>
          <a:p>
            <a:pPr algn="just"/>
            <a:r>
              <a:rPr lang="en-US" b="1" dirty="0"/>
              <a:t>Solution</a:t>
            </a:r>
            <a:r>
              <a:rPr lang="en-US" dirty="0"/>
              <a:t>: The number of different ways to award the medals is the number of 3-permutations of a set with eight elements. Hence, there are </a:t>
            </a:r>
          </a:p>
          <a:p>
            <a:pPr marL="0" indent="0" algn="just">
              <a:buNone/>
            </a:pPr>
            <a:r>
              <a:rPr lang="en-US" i="1" dirty="0"/>
              <a:t>				P(</a:t>
            </a:r>
            <a:r>
              <a:rPr lang="en-US" dirty="0"/>
              <a:t>8</a:t>
            </a:r>
            <a:r>
              <a:rPr lang="en-US" i="1" dirty="0"/>
              <a:t>, </a:t>
            </a:r>
            <a:r>
              <a:rPr lang="en-US" dirty="0"/>
              <a:t>3</a:t>
            </a:r>
            <a:r>
              <a:rPr lang="en-US" i="1" dirty="0"/>
              <a:t>) </a:t>
            </a:r>
            <a:r>
              <a:rPr lang="en-US" dirty="0"/>
              <a:t>= 8 · 7 · 6 = 336 </a:t>
            </a:r>
          </a:p>
          <a:p>
            <a:pPr marL="0" indent="0" algn="just">
              <a:buNone/>
            </a:pPr>
            <a:r>
              <a:rPr lang="en-US" dirty="0"/>
              <a:t>			possible ways to award the medals.</a:t>
            </a:r>
          </a:p>
        </p:txBody>
      </p:sp>
    </p:spTree>
    <p:extLst>
      <p:ext uri="{BB962C8B-B14F-4D97-AF65-F5344CB8AC3E}">
        <p14:creationId xmlns:p14="http://schemas.microsoft.com/office/powerpoint/2010/main" val="409387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spTree>
    <p:extLst>
      <p:ext uri="{BB962C8B-B14F-4D97-AF65-F5344CB8AC3E}">
        <p14:creationId xmlns:p14="http://schemas.microsoft.com/office/powerpoint/2010/main" val="13824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a:xfrm>
            <a:off x="152400" y="1935480"/>
            <a:ext cx="8839200" cy="4693920"/>
          </a:xfrm>
        </p:spPr>
        <p:txBody>
          <a:bodyPr>
            <a:normAutofit lnSpcReduction="10000"/>
          </a:bodyPr>
          <a:lstStyle/>
          <a:p>
            <a:pPr algn="just">
              <a:buNone/>
            </a:pPr>
            <a:r>
              <a:rPr lang="en-US" b="1" dirty="0"/>
              <a:t>   Example</a:t>
            </a:r>
            <a:r>
              <a:rPr lang="en-US" dirty="0"/>
              <a:t>: Suppose that a saleswoman has to visit eight different cities. She must begin her trip in a specified city, but she can visit the other seven cities in any order she wishes. How many possible orders can the saleswoman use when visiting these cities?</a:t>
            </a:r>
          </a:p>
          <a:p>
            <a:pPr algn="just">
              <a:buNone/>
            </a:pPr>
            <a:endParaRPr lang="en-US" dirty="0"/>
          </a:p>
          <a:p>
            <a:pPr algn="just">
              <a:buNone/>
            </a:pPr>
            <a:r>
              <a:rPr lang="en-US" b="1" dirty="0"/>
              <a:t>    Solution</a:t>
            </a:r>
            <a:r>
              <a:rPr lang="en-US" dirty="0"/>
              <a:t>: The first city is chosen, and the rest are ordered arbitrarily. Hence the orders are:</a:t>
            </a:r>
          </a:p>
          <a:p>
            <a:pPr algn="just">
              <a:buNone/>
            </a:pPr>
            <a:r>
              <a:rPr lang="en-US" dirty="0"/>
              <a:t> 		P(7,7)= </a:t>
            </a:r>
            <a:r>
              <a:rPr lang="en-US" dirty="0">
                <a:latin typeface="Cambria Math" pitchFamily="18" charset="0"/>
                <a:ea typeface="Cambria Math" pitchFamily="18" charset="0"/>
              </a:rPr>
              <a:t>7!</a:t>
            </a:r>
            <a:r>
              <a:rPr lang="en-US" dirty="0"/>
              <a:t> = </a:t>
            </a:r>
            <a:r>
              <a:rPr lang="en-US" dirty="0">
                <a:latin typeface="Cambria Math" pitchFamily="18" charset="0"/>
                <a:ea typeface="Cambria Math" pitchFamily="18" charset="0"/>
              </a:rPr>
              <a:t>7</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5040</a:t>
            </a:r>
          </a:p>
          <a:p>
            <a:pPr algn="just">
              <a:buNone/>
            </a:pPr>
            <a:r>
              <a:rPr lang="en-US" dirty="0">
                <a:latin typeface="Cambria Math" pitchFamily="18" charset="0"/>
                <a:ea typeface="Cambria Math" pitchFamily="18" charset="0"/>
              </a:rPr>
              <a:t>    If she wants to find the tour with the shortest path that visits all the cities, she must consider 5040 paths!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Solving Counting Problems by Counting Permutations (</a:t>
            </a:r>
            <a:r>
              <a:rPr lang="en-US" i="1" dirty="0"/>
              <a:t>continued</a:t>
            </a:r>
            <a:r>
              <a:rPr lang="en-US" dirty="0"/>
              <a:t>)</a:t>
            </a:r>
          </a:p>
        </p:txBody>
      </p:sp>
      <p:sp>
        <p:nvSpPr>
          <p:cNvPr id="3" name="Content Placeholder 2"/>
          <p:cNvSpPr>
            <a:spLocks noGrp="1"/>
          </p:cNvSpPr>
          <p:nvPr>
            <p:ph idx="1"/>
          </p:nvPr>
        </p:nvSpPr>
        <p:spPr/>
        <p:txBody>
          <a:bodyPr/>
          <a:lstStyle/>
          <a:p>
            <a:pPr>
              <a:buNone/>
            </a:pPr>
            <a:r>
              <a:rPr lang="en-US" b="1" dirty="0"/>
              <a:t>   Example</a:t>
            </a:r>
            <a:r>
              <a:rPr lang="en-US" dirty="0"/>
              <a:t>: How many permutations of the letters </a:t>
            </a:r>
            <a:r>
              <a:rPr lang="en-US" i="1" dirty="0"/>
              <a:t>ABCDEFGH</a:t>
            </a:r>
            <a:r>
              <a:rPr lang="en-US" dirty="0"/>
              <a:t> contain the string </a:t>
            </a:r>
            <a:r>
              <a:rPr lang="en-US" i="1" dirty="0"/>
              <a:t>ABC</a:t>
            </a:r>
            <a:r>
              <a:rPr lang="en-US" dirty="0"/>
              <a:t> ?</a:t>
            </a:r>
          </a:p>
          <a:p>
            <a:pPr>
              <a:buNone/>
            </a:pPr>
            <a:endParaRPr lang="en-US" dirty="0"/>
          </a:p>
          <a:p>
            <a:pPr>
              <a:buNone/>
            </a:pPr>
            <a:r>
              <a:rPr lang="en-US" b="1" dirty="0"/>
              <a:t>    Solution</a:t>
            </a:r>
            <a:r>
              <a:rPr lang="en-US" dirty="0"/>
              <a:t>: We solve this problem by counting the permutations of six objects, </a:t>
            </a:r>
            <a:r>
              <a:rPr lang="en-US" i="1" dirty="0"/>
              <a:t>ABC</a:t>
            </a:r>
            <a:r>
              <a:rPr lang="en-US" dirty="0"/>
              <a:t>, </a:t>
            </a:r>
            <a:r>
              <a:rPr lang="en-US" i="1" dirty="0"/>
              <a:t>D</a:t>
            </a:r>
            <a:r>
              <a:rPr lang="en-US" dirty="0"/>
              <a:t>, </a:t>
            </a:r>
            <a:r>
              <a:rPr lang="en-US" i="1" dirty="0"/>
              <a:t>E</a:t>
            </a:r>
            <a:r>
              <a:rPr lang="en-US" dirty="0"/>
              <a:t>, </a:t>
            </a:r>
            <a:r>
              <a:rPr lang="en-US" i="1" dirty="0"/>
              <a:t>F</a:t>
            </a:r>
            <a:r>
              <a:rPr lang="en-US" dirty="0"/>
              <a:t>, </a:t>
            </a:r>
            <a:r>
              <a:rPr lang="en-US" i="1" dirty="0"/>
              <a:t>G</a:t>
            </a:r>
            <a:r>
              <a:rPr lang="en-US" dirty="0"/>
              <a:t>, and </a:t>
            </a:r>
            <a:r>
              <a:rPr lang="en-US" i="1" dirty="0"/>
              <a:t>H</a:t>
            </a:r>
            <a:r>
              <a:rPr lang="en-US" dirty="0"/>
              <a:t>.</a:t>
            </a:r>
          </a:p>
          <a:p>
            <a:pPr>
              <a:buNone/>
            </a:pPr>
            <a:endParaRPr lang="en-US" dirty="0"/>
          </a:p>
          <a:p>
            <a:pPr>
              <a:buNone/>
            </a:pPr>
            <a:r>
              <a:rPr lang="en-US" dirty="0"/>
              <a:t>	 P(6,6)= </a:t>
            </a:r>
            <a:r>
              <a:rPr lang="en-US" dirty="0">
                <a:latin typeface="Cambria Math" pitchFamily="18" charset="0"/>
                <a:ea typeface="Cambria Math" pitchFamily="18" charset="0"/>
              </a:rPr>
              <a:t>6!</a:t>
            </a:r>
            <a:r>
              <a:rPr lang="en-US" dirty="0"/>
              <a:t> = </a:t>
            </a:r>
            <a:r>
              <a:rPr lang="en-US" dirty="0">
                <a:latin typeface="Cambria Math" pitchFamily="18" charset="0"/>
                <a:ea typeface="Cambria Math" pitchFamily="18" charset="0"/>
              </a:rPr>
              <a:t>6</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5 </a:t>
            </a:r>
            <a:r>
              <a:rPr lang="en-US" dirty="0">
                <a:latin typeface="Cambria Math"/>
                <a:ea typeface="Cambria Math"/>
              </a:rPr>
              <a:t>∙</a:t>
            </a:r>
            <a:r>
              <a:rPr lang="en-US" dirty="0"/>
              <a:t> </a:t>
            </a:r>
            <a:r>
              <a:rPr lang="en-US" dirty="0">
                <a:latin typeface="Cambria Math" pitchFamily="18" charset="0"/>
                <a:ea typeface="Cambria Math" pitchFamily="18" charset="0"/>
              </a:rPr>
              <a:t>4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dirty="0">
                <a:latin typeface="Cambria Math"/>
                <a:ea typeface="Cambria Math"/>
              </a:rPr>
              <a:t> ∙</a:t>
            </a:r>
            <a:r>
              <a:rPr lang="en-US" dirty="0"/>
              <a:t> </a:t>
            </a:r>
            <a:r>
              <a:rPr lang="en-US" dirty="0">
                <a:latin typeface="Cambria Math" pitchFamily="18" charset="0"/>
                <a:ea typeface="Cambria Math" pitchFamily="18" charset="0"/>
              </a:rPr>
              <a:t>2</a:t>
            </a:r>
            <a:r>
              <a:rPr lang="en-US" dirty="0">
                <a:latin typeface="Cambria Math"/>
                <a:ea typeface="Cambria Math"/>
              </a:rPr>
              <a:t> ∙</a:t>
            </a:r>
            <a:r>
              <a:rPr lang="en-US" dirty="0"/>
              <a:t> </a:t>
            </a:r>
            <a:r>
              <a:rPr lang="en-US" dirty="0">
                <a:latin typeface="Cambria Math" pitchFamily="18" charset="0"/>
                <a:ea typeface="Cambria Math" pitchFamily="18" charset="0"/>
              </a:rPr>
              <a:t>1 </a:t>
            </a:r>
            <a:r>
              <a:rPr lang="en-US" dirty="0"/>
              <a:t>= </a:t>
            </a:r>
            <a:r>
              <a:rPr lang="en-US" dirty="0">
                <a:latin typeface="Cambria Math" pitchFamily="18" charset="0"/>
                <a:ea typeface="Cambria Math" pitchFamily="18" charset="0"/>
              </a:rPr>
              <a:t>720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   Definition</a:t>
            </a:r>
            <a:r>
              <a:rPr lang="en-US" dirty="0"/>
              <a:t>: An </a:t>
            </a:r>
            <a:r>
              <a:rPr lang="en-US" i="1" dirty="0"/>
              <a:t>r-combination</a:t>
            </a:r>
            <a:r>
              <a:rPr lang="en-US" dirty="0"/>
              <a:t> of elements of a set is an unordered selection of </a:t>
            </a:r>
            <a:r>
              <a:rPr lang="en-US" i="1" dirty="0"/>
              <a:t>r</a:t>
            </a:r>
            <a:r>
              <a:rPr lang="en-US" dirty="0"/>
              <a:t> elements from the set. Thus, an    </a:t>
            </a:r>
            <a:r>
              <a:rPr lang="en-US" i="1" dirty="0"/>
              <a:t>r</a:t>
            </a:r>
            <a:r>
              <a:rPr lang="en-US" dirty="0"/>
              <a:t>-combination is simply a subset of the set with </a:t>
            </a:r>
            <a:r>
              <a:rPr lang="en-US" i="1" dirty="0"/>
              <a:t>r</a:t>
            </a:r>
            <a:r>
              <a:rPr lang="en-US" dirty="0"/>
              <a:t> elements.</a:t>
            </a:r>
          </a:p>
          <a:p>
            <a:r>
              <a:rPr lang="en-US" dirty="0"/>
              <a:t>The number of </a:t>
            </a:r>
            <a:r>
              <a:rPr lang="en-US" i="1" dirty="0"/>
              <a:t>r</a:t>
            </a:r>
            <a:r>
              <a:rPr lang="en-US" dirty="0"/>
              <a:t>-combinations of a set with n distinct elements is denoted by </a:t>
            </a:r>
            <a:r>
              <a:rPr lang="en-US" i="1" dirty="0"/>
              <a:t>C</a:t>
            </a:r>
            <a:r>
              <a:rPr lang="en-US" dirty="0"/>
              <a:t>(</a:t>
            </a:r>
            <a:r>
              <a:rPr lang="en-US" i="1" dirty="0"/>
              <a:t>n</a:t>
            </a:r>
            <a:r>
              <a:rPr lang="en-US" dirty="0"/>
              <a:t>, </a:t>
            </a:r>
            <a:r>
              <a:rPr lang="en-US" i="1" dirty="0"/>
              <a:t>r</a:t>
            </a:r>
            <a:r>
              <a:rPr lang="en-US" dirty="0"/>
              <a:t>). </a:t>
            </a:r>
          </a:p>
          <a:p>
            <a:pPr marL="0" indent="0">
              <a:buNone/>
            </a:pPr>
            <a:endParaRPr lang="en-US" dirty="0"/>
          </a:p>
          <a:p>
            <a:r>
              <a:rPr lang="en-US" dirty="0"/>
              <a:t>The notation          is also used and is called a </a:t>
            </a:r>
            <a:r>
              <a:rPr lang="en-US" i="1" dirty="0"/>
              <a:t>binomial coefficient</a:t>
            </a:r>
            <a:r>
              <a:rPr lang="en-US" dirty="0"/>
              <a:t>. (</a:t>
            </a:r>
            <a:r>
              <a:rPr lang="en-US" i="1" dirty="0"/>
              <a:t>We will see the notation again in the binomial theorem in Section</a:t>
            </a:r>
            <a:r>
              <a:rPr lang="en-US" dirty="0"/>
              <a:t>.</a:t>
            </a:r>
            <a:r>
              <a:rPr lang="en-US" dirty="0">
                <a:latin typeface="Cambria Math" pitchFamily="18" charset="0"/>
                <a:ea typeface="Cambria Math" pitchFamily="18" charset="0"/>
              </a:rPr>
              <a:t> 6</a:t>
            </a:r>
            <a:r>
              <a:rPr lang="en-US" dirty="0"/>
              <a:t>.</a:t>
            </a:r>
            <a:r>
              <a:rPr lang="en-US" dirty="0">
                <a:latin typeface="Cambria Math" pitchFamily="18" charset="0"/>
                <a:ea typeface="Cambria Math" pitchFamily="18" charset="0"/>
              </a:rPr>
              <a:t>4</a:t>
            </a:r>
            <a:r>
              <a:rPr lang="en-US" dirty="0"/>
              <a:t>)</a:t>
            </a:r>
          </a:p>
        </p:txBody>
      </p:sp>
      <p:pic>
        <p:nvPicPr>
          <p:cNvPr id="8" name="Picture 7" descr="addin_tmp.png"/>
          <p:cNvPicPr>
            <a:picLocks noChangeAspect="1"/>
          </p:cNvPicPr>
          <p:nvPr>
            <p:custDataLst>
              <p:tags r:id="rId1"/>
            </p:custDataLst>
          </p:nvPr>
        </p:nvPicPr>
        <p:blipFill>
          <a:blip r:embed="rId3" cstate="print"/>
          <a:stretch>
            <a:fillRect/>
          </a:stretch>
        </p:blipFill>
        <p:spPr>
          <a:xfrm>
            <a:off x="2819400" y="3962400"/>
            <a:ext cx="533400" cy="483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Combinations</a:t>
            </a:r>
          </a:p>
        </p:txBody>
      </p:sp>
      <p:sp>
        <p:nvSpPr>
          <p:cNvPr id="3" name="Content Placeholder 2"/>
          <p:cNvSpPr>
            <a:spLocks noGrp="1"/>
          </p:cNvSpPr>
          <p:nvPr>
            <p:ph idx="1"/>
          </p:nvPr>
        </p:nvSpPr>
        <p:spPr>
          <a:xfrm>
            <a:off x="457200" y="1066800"/>
            <a:ext cx="8229600" cy="5638800"/>
          </a:xfrm>
        </p:spPr>
        <p:txBody>
          <a:bodyPr>
            <a:normAutofit/>
          </a:bodyPr>
          <a:lstStyle/>
          <a:p>
            <a:pPr>
              <a:buNone/>
            </a:pPr>
            <a:r>
              <a:rPr lang="en-US" b="1" dirty="0"/>
              <a:t>Example</a:t>
            </a:r>
            <a:r>
              <a:rPr lang="en-US" dirty="0"/>
              <a:t>: </a:t>
            </a:r>
          </a:p>
          <a:p>
            <a:r>
              <a:rPr lang="en-US" dirty="0"/>
              <a:t>Let </a:t>
            </a:r>
            <a:r>
              <a:rPr lang="en-US" i="1" dirty="0"/>
              <a:t>S</a:t>
            </a:r>
            <a:r>
              <a:rPr lang="en-US" dirty="0"/>
              <a:t> be the set {</a:t>
            </a:r>
            <a:r>
              <a:rPr lang="en-US" i="1" dirty="0"/>
              <a:t>a</a:t>
            </a:r>
            <a:r>
              <a:rPr lang="en-US" dirty="0"/>
              <a:t>, </a:t>
            </a:r>
            <a:r>
              <a:rPr lang="en-US" i="1" dirty="0"/>
              <a:t>b</a:t>
            </a:r>
            <a:r>
              <a:rPr lang="en-US" dirty="0"/>
              <a:t>, </a:t>
            </a:r>
            <a:r>
              <a:rPr lang="en-US" i="1" dirty="0"/>
              <a:t>c</a:t>
            </a:r>
            <a:r>
              <a:rPr lang="en-US" dirty="0"/>
              <a:t>, </a:t>
            </a:r>
            <a:r>
              <a:rPr lang="en-US" i="1" dirty="0"/>
              <a:t>d</a:t>
            </a:r>
            <a:r>
              <a:rPr lang="en-US" dirty="0"/>
              <a:t>}. Then {</a:t>
            </a:r>
            <a:r>
              <a:rPr lang="en-US" i="1" dirty="0"/>
              <a:t>a</a:t>
            </a:r>
            <a:r>
              <a:rPr lang="en-US" dirty="0"/>
              <a:t>, </a:t>
            </a:r>
            <a:r>
              <a:rPr lang="en-US" i="1" dirty="0"/>
              <a:t>c</a:t>
            </a:r>
            <a:r>
              <a:rPr lang="en-US" dirty="0"/>
              <a:t>, </a:t>
            </a:r>
            <a:r>
              <a:rPr lang="en-US" i="1" dirty="0"/>
              <a:t>d</a:t>
            </a:r>
            <a:r>
              <a:rPr lang="en-US" dirty="0"/>
              <a:t>} is a </a:t>
            </a:r>
            <a:r>
              <a:rPr lang="en-US" dirty="0">
                <a:latin typeface="Cambria Math" pitchFamily="18" charset="0"/>
                <a:ea typeface="Cambria Math" pitchFamily="18" charset="0"/>
              </a:rPr>
              <a:t>3</a:t>
            </a:r>
            <a:r>
              <a:rPr lang="en-US" dirty="0"/>
              <a:t>-combination from S. It is the same as {</a:t>
            </a:r>
            <a:r>
              <a:rPr lang="en-US" i="1" dirty="0"/>
              <a:t>d</a:t>
            </a:r>
            <a:r>
              <a:rPr lang="en-US" dirty="0"/>
              <a:t>, </a:t>
            </a:r>
            <a:r>
              <a:rPr lang="en-US" i="1" dirty="0"/>
              <a:t>c</a:t>
            </a:r>
            <a:r>
              <a:rPr lang="en-US" dirty="0"/>
              <a:t>, </a:t>
            </a:r>
            <a:r>
              <a:rPr lang="en-US" i="1" dirty="0"/>
              <a:t>a</a:t>
            </a:r>
            <a:r>
              <a:rPr lang="en-US" dirty="0"/>
              <a:t>} since the order listed does not matter.</a:t>
            </a:r>
          </a:p>
          <a:p>
            <a:r>
              <a:rPr lang="en-US" i="1" dirty="0"/>
              <a:t>C</a:t>
            </a:r>
            <a:r>
              <a:rPr lang="en-US" dirty="0"/>
              <a:t>(</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6 because the 2-combinations of </a:t>
            </a:r>
            <a:r>
              <a:rPr lang="en-US" dirty="0"/>
              <a:t>{</a:t>
            </a:r>
            <a:r>
              <a:rPr lang="en-US" i="1" dirty="0"/>
              <a:t>a</a:t>
            </a:r>
            <a:r>
              <a:rPr lang="en-US" dirty="0"/>
              <a:t>, </a:t>
            </a:r>
            <a:r>
              <a:rPr lang="en-US" i="1" dirty="0"/>
              <a:t>b</a:t>
            </a:r>
            <a:r>
              <a:rPr lang="en-US" dirty="0"/>
              <a:t>, </a:t>
            </a:r>
            <a:r>
              <a:rPr lang="en-US" i="1" dirty="0"/>
              <a:t>c</a:t>
            </a:r>
            <a:r>
              <a:rPr lang="en-US" dirty="0"/>
              <a:t>, </a:t>
            </a:r>
            <a:r>
              <a:rPr lang="en-US" i="1" dirty="0"/>
              <a:t>d</a:t>
            </a:r>
            <a:r>
              <a:rPr lang="en-US" dirty="0"/>
              <a:t>} are   the six subsets {</a:t>
            </a:r>
            <a:r>
              <a:rPr lang="en-US" i="1" dirty="0"/>
              <a:t>a</a:t>
            </a:r>
            <a:r>
              <a:rPr lang="en-US" dirty="0"/>
              <a:t>, </a:t>
            </a:r>
            <a:r>
              <a:rPr lang="en-US" i="1" dirty="0"/>
              <a:t>b</a:t>
            </a:r>
            <a:r>
              <a:rPr lang="en-US" dirty="0"/>
              <a:t>}, {</a:t>
            </a:r>
            <a:r>
              <a:rPr lang="en-US" i="1" dirty="0"/>
              <a:t>a</a:t>
            </a:r>
            <a:r>
              <a:rPr lang="en-US" dirty="0"/>
              <a:t>, </a:t>
            </a:r>
            <a:r>
              <a:rPr lang="en-US" i="1" dirty="0"/>
              <a:t>c</a:t>
            </a:r>
            <a:r>
              <a:rPr lang="en-US" dirty="0"/>
              <a:t>}, {</a:t>
            </a:r>
            <a:r>
              <a:rPr lang="en-US" i="1" dirty="0"/>
              <a:t>a</a:t>
            </a:r>
            <a:r>
              <a:rPr lang="en-US" dirty="0"/>
              <a:t>, </a:t>
            </a:r>
            <a:r>
              <a:rPr lang="en-US" i="1" dirty="0"/>
              <a:t>d</a:t>
            </a:r>
            <a:r>
              <a:rPr lang="en-US" dirty="0"/>
              <a:t>}, {</a:t>
            </a:r>
            <a:r>
              <a:rPr lang="en-US" i="1" dirty="0"/>
              <a:t>b</a:t>
            </a:r>
            <a:r>
              <a:rPr lang="en-US" dirty="0"/>
              <a:t>, </a:t>
            </a:r>
            <a:r>
              <a:rPr lang="en-US" i="1" dirty="0"/>
              <a:t>c</a:t>
            </a:r>
            <a:r>
              <a:rPr lang="en-US" dirty="0"/>
              <a:t>}, {</a:t>
            </a:r>
            <a:r>
              <a:rPr lang="en-US" i="1" dirty="0"/>
              <a:t>b</a:t>
            </a:r>
            <a:r>
              <a:rPr lang="en-US" dirty="0"/>
              <a:t>, </a:t>
            </a:r>
            <a:r>
              <a:rPr lang="en-US" i="1" dirty="0"/>
              <a:t>d</a:t>
            </a:r>
            <a:r>
              <a:rPr lang="en-US" dirty="0"/>
              <a:t>}, and {</a:t>
            </a:r>
            <a:r>
              <a:rPr lang="en-US" i="1" dirty="0"/>
              <a:t>c</a:t>
            </a:r>
            <a:r>
              <a:rPr lang="en-US" dirty="0"/>
              <a:t>, </a:t>
            </a:r>
            <a:r>
              <a:rPr lang="en-US" i="1" dirty="0"/>
              <a:t>d</a:t>
            </a:r>
            <a:r>
              <a:rPr lang="en-US" dirty="0"/>
              <a:t>}. </a:t>
            </a:r>
            <a:endParaRPr lang="en-US" dirty="0">
              <a:latin typeface="Cambria Math" pitchFamily="18" charset="0"/>
              <a:ea typeface="Cambria Math" pitchFamily="18" charset="0"/>
            </a:endParaRPr>
          </a:p>
        </p:txBody>
      </p:sp>
    </p:spTree>
    <p:extLst>
      <p:ext uri="{BB962C8B-B14F-4D97-AF65-F5344CB8AC3E}">
        <p14:creationId xmlns:p14="http://schemas.microsoft.com/office/powerpoint/2010/main" val="300480369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6" name="Content Placeholder 5"/>
          <p:cNvSpPr>
            <a:spLocks noGrp="1"/>
          </p:cNvSpPr>
          <p:nvPr>
            <p:ph idx="1"/>
          </p:nvPr>
        </p:nvSpPr>
        <p:spPr/>
        <p:txBody>
          <a:bodyPr/>
          <a:lstStyle/>
          <a:p>
            <a:pPr>
              <a:buNone/>
            </a:pPr>
            <a:r>
              <a:rPr lang="en-US" b="1" dirty="0"/>
              <a:t>   Theorem </a:t>
            </a:r>
            <a:r>
              <a:rPr lang="en-US" b="1" dirty="0">
                <a:latin typeface="Cambria Math" pitchFamily="18" charset="0"/>
                <a:ea typeface="Cambria Math" pitchFamily="18" charset="0"/>
              </a:rPr>
              <a:t>2</a:t>
            </a:r>
            <a:r>
              <a:rPr lang="en-US" dirty="0"/>
              <a:t>: The number of </a:t>
            </a:r>
            <a:r>
              <a:rPr lang="en-US" i="1" dirty="0"/>
              <a:t>r</a:t>
            </a:r>
            <a:r>
              <a:rPr lang="en-US" dirty="0"/>
              <a:t>-combinations of a set with </a:t>
            </a:r>
            <a:r>
              <a:rPr lang="en-US" i="1" dirty="0"/>
              <a:t>n</a:t>
            </a:r>
            <a:r>
              <a:rPr lang="en-US" dirty="0"/>
              <a:t> elements, where </a:t>
            </a:r>
            <a:r>
              <a:rPr lang="en-US" i="1" dirty="0"/>
              <a:t>n</a:t>
            </a:r>
            <a:r>
              <a:rPr lang="en-US" dirty="0"/>
              <a:t> </a:t>
            </a:r>
            <a:r>
              <a:rPr lang="en-US" dirty="0">
                <a:latin typeface="Cambria Math"/>
                <a:ea typeface="Cambria Math"/>
              </a:rPr>
              <a:t>≥</a:t>
            </a:r>
            <a:r>
              <a:rPr lang="en-US" dirty="0"/>
              <a:t> </a:t>
            </a:r>
            <a:r>
              <a:rPr lang="en-US" i="1" dirty="0"/>
              <a:t>r</a:t>
            </a:r>
            <a:r>
              <a:rPr lang="en-US" dirty="0">
                <a:latin typeface="Cambria Math"/>
                <a:ea typeface="Cambria Math"/>
              </a:rPr>
              <a:t> ≥ 0, equals</a:t>
            </a:r>
          </a:p>
          <a:p>
            <a:pPr>
              <a:buNone/>
            </a:pPr>
            <a:endParaRPr lang="en-US" dirty="0">
              <a:latin typeface="Cambria Math"/>
              <a:ea typeface="Cambria Math"/>
            </a:endParaRPr>
          </a:p>
          <a:p>
            <a:pPr>
              <a:buNone/>
            </a:pPr>
            <a:endParaRPr lang="en-US" dirty="0">
              <a:latin typeface="Cambria Math"/>
              <a:ea typeface="Cambria Math"/>
            </a:endParaRPr>
          </a:p>
          <a:p>
            <a:pPr>
              <a:buNone/>
            </a:pPr>
            <a:r>
              <a:rPr lang="en-US" b="1" dirty="0">
                <a:latin typeface="Cambria Math"/>
                <a:ea typeface="Cambria Math"/>
              </a:rPr>
              <a:t>    Proof</a:t>
            </a:r>
            <a:r>
              <a:rPr lang="en-US" dirty="0">
                <a:latin typeface="Cambria Math"/>
                <a:ea typeface="Cambria Math"/>
              </a:rPr>
              <a:t>:  By the product rule </a:t>
            </a:r>
            <a:r>
              <a:rPr lang="en-US" i="1" dirty="0">
                <a:ea typeface="Cambria Math"/>
              </a:rPr>
              <a:t>P</a:t>
            </a:r>
            <a:r>
              <a:rPr lang="en-US" dirty="0">
                <a:ea typeface="Cambria Math"/>
              </a:rPr>
              <a:t>(</a:t>
            </a:r>
            <a:r>
              <a:rPr lang="en-US" i="1" dirty="0">
                <a:ea typeface="Cambria Math"/>
              </a:rPr>
              <a:t>n</a:t>
            </a:r>
            <a:r>
              <a:rPr lang="en-US" dirty="0">
                <a:ea typeface="Cambria Math"/>
              </a:rPr>
              <a:t>, </a:t>
            </a:r>
            <a:r>
              <a:rPr lang="en-US" i="1" dirty="0">
                <a:ea typeface="Cambria Math"/>
              </a:rPr>
              <a:t>r</a:t>
            </a:r>
            <a:r>
              <a:rPr lang="en-US" dirty="0">
                <a:ea typeface="Cambria Math"/>
              </a:rPr>
              <a:t>) = </a:t>
            </a:r>
            <a:r>
              <a:rPr lang="en-US" i="1" dirty="0">
                <a:ea typeface="Cambria Math"/>
              </a:rPr>
              <a:t>C</a:t>
            </a:r>
            <a:r>
              <a:rPr lang="en-US" dirty="0">
                <a:ea typeface="Cambria Math"/>
              </a:rPr>
              <a:t>(</a:t>
            </a:r>
            <a:r>
              <a:rPr lang="en-US" i="1" dirty="0" err="1">
                <a:ea typeface="Cambria Math"/>
              </a:rPr>
              <a:t>n</a:t>
            </a:r>
            <a:r>
              <a:rPr lang="en-US" dirty="0" err="1">
                <a:ea typeface="Cambria Math"/>
              </a:rPr>
              <a:t>,</a:t>
            </a:r>
            <a:r>
              <a:rPr lang="en-US" i="1" dirty="0" err="1">
                <a:ea typeface="Cambria Math"/>
              </a:rPr>
              <a:t>r</a:t>
            </a:r>
            <a:r>
              <a:rPr lang="en-US" dirty="0">
                <a:ea typeface="Cambria Math"/>
              </a:rPr>
              <a:t>) ∙ </a:t>
            </a:r>
            <a:r>
              <a:rPr lang="en-US" i="1" dirty="0">
                <a:ea typeface="Cambria Math"/>
              </a:rPr>
              <a:t>P</a:t>
            </a:r>
            <a:r>
              <a:rPr lang="en-US" dirty="0">
                <a:ea typeface="Cambria Math"/>
              </a:rPr>
              <a:t>(</a:t>
            </a:r>
            <a:r>
              <a:rPr lang="en-US" i="1" dirty="0" err="1">
                <a:ea typeface="Cambria Math"/>
              </a:rPr>
              <a:t>r</a:t>
            </a:r>
            <a:r>
              <a:rPr lang="en-US" dirty="0" err="1">
                <a:ea typeface="Cambria Math"/>
              </a:rPr>
              <a:t>,</a:t>
            </a:r>
            <a:r>
              <a:rPr lang="en-US" i="1" dirty="0" err="1">
                <a:ea typeface="Cambria Math"/>
              </a:rPr>
              <a:t>r</a:t>
            </a:r>
            <a:r>
              <a:rPr lang="en-US" dirty="0">
                <a:ea typeface="Cambria Math"/>
              </a:rPr>
              <a:t>). Therefore, </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1981200" y="4953000"/>
            <a:ext cx="5405438" cy="488156"/>
          </a:xfrm>
          <a:prstGeom prst="rect">
            <a:avLst/>
          </a:prstGeom>
        </p:spPr>
      </p:pic>
      <p:pic>
        <p:nvPicPr>
          <p:cNvPr id="12" name="Picture 11" descr="addin_tmp.png"/>
          <p:cNvPicPr>
            <a:picLocks noChangeAspect="1"/>
          </p:cNvPicPr>
          <p:nvPr>
            <p:custDataLst>
              <p:tags r:id="rId2"/>
            </p:custDataLst>
          </p:nvPr>
        </p:nvPicPr>
        <p:blipFill>
          <a:blip r:embed="rId5" cstate="print"/>
          <a:stretch>
            <a:fillRect/>
          </a:stretch>
        </p:blipFill>
        <p:spPr>
          <a:xfrm>
            <a:off x="2819401" y="2971801"/>
            <a:ext cx="2466975" cy="44767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Combinations</a:t>
            </a:r>
          </a:p>
        </p:txBody>
      </p:sp>
      <p:sp>
        <p:nvSpPr>
          <p:cNvPr id="3" name="Content Placeholder 2"/>
          <p:cNvSpPr>
            <a:spLocks noGrp="1"/>
          </p:cNvSpPr>
          <p:nvPr>
            <p:ph idx="1"/>
          </p:nvPr>
        </p:nvSpPr>
        <p:spPr>
          <a:xfrm>
            <a:off x="457200" y="1371600"/>
            <a:ext cx="8458200" cy="4953000"/>
          </a:xfrm>
        </p:spPr>
        <p:txBody>
          <a:bodyPr>
            <a:normAutofit lnSpcReduction="10000"/>
          </a:bodyPr>
          <a:lstStyle/>
          <a:p>
            <a:pPr algn="just">
              <a:buNone/>
            </a:pPr>
            <a:r>
              <a:rPr lang="en-US" b="1" dirty="0"/>
              <a:t>   Example</a:t>
            </a:r>
            <a:r>
              <a:rPr lang="en-US" dirty="0"/>
              <a:t>: How many poker hands of five cards can be dealt from a standard deck of </a:t>
            </a:r>
            <a:r>
              <a:rPr lang="en-US" dirty="0">
                <a:latin typeface="Cambria Math" pitchFamily="18" charset="0"/>
                <a:ea typeface="Cambria Math" pitchFamily="18" charset="0"/>
              </a:rPr>
              <a:t>52</a:t>
            </a:r>
            <a:r>
              <a:rPr lang="en-US" dirty="0"/>
              <a:t> cards? Also, how many ways are there to select </a:t>
            </a:r>
            <a:r>
              <a:rPr lang="en-US" dirty="0">
                <a:latin typeface="Cambria Math" pitchFamily="18" charset="0"/>
                <a:ea typeface="Cambria Math" pitchFamily="18" charset="0"/>
              </a:rPr>
              <a:t>47</a:t>
            </a:r>
            <a:r>
              <a:rPr lang="en-US" dirty="0"/>
              <a:t> cards from a deck of </a:t>
            </a:r>
            <a:r>
              <a:rPr lang="en-US" dirty="0">
                <a:latin typeface="Cambria Math" pitchFamily="18" charset="0"/>
                <a:ea typeface="Cambria Math" pitchFamily="18" charset="0"/>
              </a:rPr>
              <a:t>52</a:t>
            </a:r>
            <a:r>
              <a:rPr lang="en-US" dirty="0"/>
              <a:t> cards?</a:t>
            </a:r>
          </a:p>
          <a:p>
            <a:pPr algn="just">
              <a:buNone/>
            </a:pPr>
            <a:r>
              <a:rPr lang="en-US" b="1" dirty="0"/>
              <a:t>   Solution</a:t>
            </a:r>
            <a:r>
              <a:rPr lang="en-US" dirty="0"/>
              <a:t>: Since the order in which the cards are dealt does not matter, the number of five card hands is:</a:t>
            </a:r>
          </a:p>
          <a:p>
            <a:pPr algn="just"/>
            <a:endParaRPr lang="en-US" dirty="0"/>
          </a:p>
          <a:p>
            <a:pPr algn="just"/>
            <a:endParaRPr lang="en-US" dirty="0"/>
          </a:p>
          <a:p>
            <a:pPr algn="just"/>
            <a:endParaRPr lang="en-US" dirty="0"/>
          </a:p>
          <a:p>
            <a:pPr algn="just"/>
            <a:r>
              <a:rPr lang="en-US" dirty="0"/>
              <a:t>The different ways to select </a:t>
            </a:r>
            <a:r>
              <a:rPr lang="en-US" dirty="0">
                <a:latin typeface="Cambria Math" pitchFamily="18" charset="0"/>
                <a:ea typeface="Cambria Math" pitchFamily="18" charset="0"/>
              </a:rPr>
              <a:t>47</a:t>
            </a:r>
            <a:r>
              <a:rPr lang="en-US" dirty="0"/>
              <a:t> cards from </a:t>
            </a:r>
            <a:r>
              <a:rPr lang="en-US" dirty="0">
                <a:latin typeface="Cambria Math" pitchFamily="18" charset="0"/>
                <a:ea typeface="Cambria Math" pitchFamily="18" charset="0"/>
              </a:rPr>
              <a:t>52</a:t>
            </a:r>
            <a:r>
              <a:rPr lang="en-US" dirty="0"/>
              <a:t> is</a:t>
            </a:r>
          </a:p>
          <a:p>
            <a:pPr algn="just"/>
            <a:endParaRPr lang="en-US" dirty="0"/>
          </a:p>
          <a:p>
            <a:pPr algn="just">
              <a:buNone/>
            </a:pPr>
            <a:r>
              <a:rPr lang="en-US" dirty="0"/>
              <a:t>    </a:t>
            </a:r>
          </a:p>
        </p:txBody>
      </p:sp>
      <p:pic>
        <p:nvPicPr>
          <p:cNvPr id="13" name="Picture 12" descr="addin_tmp.png"/>
          <p:cNvPicPr>
            <a:picLocks noChangeAspect="1"/>
          </p:cNvPicPr>
          <p:nvPr>
            <p:custDataLst>
              <p:tags r:id="rId1"/>
            </p:custDataLst>
          </p:nvPr>
        </p:nvPicPr>
        <p:blipFill>
          <a:blip r:embed="rId5" cstate="print"/>
          <a:stretch>
            <a:fillRect/>
          </a:stretch>
        </p:blipFill>
        <p:spPr>
          <a:xfrm>
            <a:off x="838200" y="3810000"/>
            <a:ext cx="2078831" cy="397669"/>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2057400" y="4343400"/>
            <a:ext cx="6672263" cy="39052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1447800" y="5562600"/>
            <a:ext cx="5676900" cy="397669"/>
          </a:xfrm>
          <a:prstGeom prst="rect">
            <a:avLst/>
          </a:prstGeom>
        </p:spPr>
      </p:pic>
      <p:sp>
        <p:nvSpPr>
          <p:cNvPr id="14" name="TextBox 13"/>
          <p:cNvSpPr txBox="1"/>
          <p:nvPr/>
        </p:nvSpPr>
        <p:spPr>
          <a:xfrm>
            <a:off x="3124200" y="6324600"/>
            <a:ext cx="5257800" cy="369332"/>
          </a:xfrm>
          <a:prstGeom prst="rect">
            <a:avLst/>
          </a:prstGeom>
          <a:noFill/>
        </p:spPr>
        <p:txBody>
          <a:bodyPr wrap="square" rtlCol="0">
            <a:spAutoFit/>
          </a:bodyPr>
          <a:lstStyle/>
          <a:p>
            <a:r>
              <a:rPr lang="en-US" i="1" dirty="0"/>
              <a:t>This is a special case of a general result. </a:t>
            </a:r>
            <a:r>
              <a:rPr lang="en-US" dirty="0">
                <a:latin typeface="Cambria Math"/>
                <a:ea typeface="Cambria Math"/>
              </a:rPr>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Combinations</a:t>
            </a:r>
          </a:p>
        </p:txBody>
      </p:sp>
      <p:sp>
        <p:nvSpPr>
          <p:cNvPr id="3" name="Content Placeholder 2"/>
          <p:cNvSpPr>
            <a:spLocks noGrp="1"/>
          </p:cNvSpPr>
          <p:nvPr>
            <p:ph idx="1"/>
          </p:nvPr>
        </p:nvSpPr>
        <p:spPr/>
        <p:txBody>
          <a:bodyPr/>
          <a:lstStyle/>
          <a:p>
            <a:pPr>
              <a:buNone/>
            </a:pPr>
            <a:r>
              <a:rPr lang="en-US" b="1" dirty="0"/>
              <a:t>   Corollary </a:t>
            </a:r>
            <a:r>
              <a:rPr lang="en-US" b="1" dirty="0">
                <a:latin typeface="Cambria Math" pitchFamily="18" charset="0"/>
                <a:ea typeface="Cambria Math" pitchFamily="18" charset="0"/>
              </a:rPr>
              <a:t>2</a:t>
            </a:r>
            <a:r>
              <a:rPr lang="en-US" dirty="0"/>
              <a:t>: Let </a:t>
            </a:r>
            <a:r>
              <a:rPr lang="en-US" i="1" dirty="0"/>
              <a:t>n</a:t>
            </a:r>
            <a:r>
              <a:rPr lang="en-US" dirty="0"/>
              <a:t> and </a:t>
            </a:r>
            <a:r>
              <a:rPr lang="en-US" i="1" dirty="0"/>
              <a:t>r</a:t>
            </a:r>
            <a:r>
              <a:rPr lang="en-US" dirty="0"/>
              <a:t> be nonnegative integers with     </a:t>
            </a:r>
            <a:r>
              <a:rPr lang="en-US" i="1" dirty="0"/>
              <a:t>r </a:t>
            </a:r>
            <a:r>
              <a:rPr lang="en-US" dirty="0">
                <a:latin typeface="Cambria Math"/>
                <a:ea typeface="Cambria Math"/>
              </a:rPr>
              <a:t>≤ </a:t>
            </a:r>
            <a:r>
              <a:rPr lang="en-US" i="1" dirty="0">
                <a:ea typeface="Cambria Math"/>
              </a:rPr>
              <a:t>n</a:t>
            </a:r>
            <a:r>
              <a:rPr lang="en-US" dirty="0">
                <a:latin typeface="Cambria Math"/>
                <a:ea typeface="Cambria Math"/>
              </a:rPr>
              <a:t>.</a:t>
            </a:r>
            <a:r>
              <a:rPr lang="en-US" dirty="0"/>
              <a:t> Then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latin typeface="Cambria Math"/>
                <a:ea typeface="Cambria Math"/>
              </a:rPr>
              <a:t>   Proof</a:t>
            </a:r>
            <a:r>
              <a:rPr lang="en-US" dirty="0">
                <a:latin typeface="Cambria Math"/>
                <a:ea typeface="Cambria Math"/>
              </a:rPr>
              <a:t>: From Theorem 2, it follows that</a:t>
            </a:r>
          </a:p>
          <a:p>
            <a:endParaRPr lang="en-US" dirty="0">
              <a:latin typeface="Cambria Math"/>
              <a:ea typeface="Cambria Math"/>
            </a:endParaRPr>
          </a:p>
          <a:p>
            <a:pPr>
              <a:buNone/>
            </a:pPr>
            <a:r>
              <a:rPr lang="en-US" dirty="0">
                <a:latin typeface="Cambria Math"/>
                <a:ea typeface="Cambria Math"/>
              </a:rPr>
              <a:t>     and </a:t>
            </a:r>
          </a:p>
          <a:p>
            <a:endParaRPr lang="en-US" dirty="0">
              <a:latin typeface="Cambria Math"/>
              <a:ea typeface="Cambria Math"/>
            </a:endParaRPr>
          </a:p>
          <a:p>
            <a:pPr>
              <a:buNone/>
            </a:pPr>
            <a:r>
              <a:rPr lang="en-US" dirty="0"/>
              <a:t>   Hence,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2895600" y="3429000"/>
            <a:ext cx="2369344" cy="447675"/>
          </a:xfrm>
          <a:prstGeom prst="rect">
            <a:avLst/>
          </a:prstGeom>
        </p:spPr>
      </p:pic>
      <p:pic>
        <p:nvPicPr>
          <p:cNvPr id="9" name="Picture 8" descr="addin_tmp.png"/>
          <p:cNvPicPr>
            <a:picLocks noChangeAspect="1"/>
          </p:cNvPicPr>
          <p:nvPr>
            <p:custDataLst>
              <p:tags r:id="rId2"/>
            </p:custDataLst>
          </p:nvPr>
        </p:nvPicPr>
        <p:blipFill>
          <a:blip r:embed="rId5" cstate="print"/>
          <a:stretch>
            <a:fillRect/>
          </a:stretch>
        </p:blipFill>
        <p:spPr>
          <a:xfrm>
            <a:off x="2514600" y="4191000"/>
            <a:ext cx="5622131" cy="450056"/>
          </a:xfrm>
          <a:prstGeom prst="rect">
            <a:avLst/>
          </a:prstGeom>
        </p:spPr>
      </p:pic>
      <p:sp>
        <p:nvSpPr>
          <p:cNvPr id="8" name="TextBox 7"/>
          <p:cNvSpPr txBox="1"/>
          <p:nvPr/>
        </p:nvSpPr>
        <p:spPr>
          <a:xfrm>
            <a:off x="1524000" y="5791200"/>
            <a:ext cx="6858000" cy="369332"/>
          </a:xfrm>
          <a:prstGeom prst="rect">
            <a:avLst/>
          </a:prstGeom>
          <a:noFill/>
        </p:spPr>
        <p:txBody>
          <a:bodyPr wrap="square" rtlCol="0">
            <a:spAutoFit/>
          </a:bodyPr>
          <a:lstStyle/>
          <a:p>
            <a:r>
              <a:rPr lang="en-US" i="1" dirty="0"/>
              <a:t>This result can be proved without using algebraic manipulation. </a:t>
            </a:r>
            <a:r>
              <a:rPr lang="en-US" dirty="0">
                <a:latin typeface="Cambria Math"/>
                <a:ea typeface="Cambria Math"/>
              </a:rPr>
              <a:t>→</a:t>
            </a:r>
            <a:endParaRPr lang="en-US" dirty="0"/>
          </a:p>
        </p:txBody>
      </p:sp>
      <p:sp>
        <p:nvSpPr>
          <p:cNvPr id="7" name="Isosceles Triangle 6"/>
          <p:cNvSpPr/>
          <p:nvPr/>
        </p:nvSpPr>
        <p:spPr>
          <a:xfrm rot="5400000" flipV="1">
            <a:off x="8153400" y="4953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Combinatorial Proofs</a:t>
            </a:r>
          </a:p>
        </p:txBody>
      </p:sp>
      <p:sp>
        <p:nvSpPr>
          <p:cNvPr id="3" name="Content Placeholder 2"/>
          <p:cNvSpPr>
            <a:spLocks noGrp="1"/>
          </p:cNvSpPr>
          <p:nvPr>
            <p:ph idx="1"/>
          </p:nvPr>
        </p:nvSpPr>
        <p:spPr/>
        <p:txBody>
          <a:bodyPr/>
          <a:lstStyle/>
          <a:p>
            <a:pPr algn="just"/>
            <a:r>
              <a:rPr lang="en-US" b="1" dirty="0"/>
              <a:t>Definition </a:t>
            </a:r>
            <a:r>
              <a:rPr lang="en-US" b="1" dirty="0">
                <a:latin typeface="Cambria Math" pitchFamily="18" charset="0"/>
                <a:ea typeface="Cambria Math" pitchFamily="18" charset="0"/>
              </a:rPr>
              <a:t>1</a:t>
            </a:r>
            <a:r>
              <a:rPr lang="en-US" dirty="0"/>
              <a:t>: A </a:t>
            </a:r>
            <a:r>
              <a:rPr lang="en-US" i="1" dirty="0"/>
              <a:t>combinatorial proof </a:t>
            </a:r>
            <a:r>
              <a:rPr lang="en-US" dirty="0"/>
              <a:t>of an identity is a proof that  uses one of the following methods.</a:t>
            </a:r>
          </a:p>
          <a:p>
            <a:pPr lvl="1" algn="just"/>
            <a:r>
              <a:rPr lang="en-US" dirty="0"/>
              <a:t>A </a:t>
            </a:r>
            <a:r>
              <a:rPr lang="en-US" i="1" dirty="0"/>
              <a:t>double counting proof </a:t>
            </a:r>
            <a:r>
              <a:rPr lang="en-US" dirty="0"/>
              <a:t>uses counting arguments to prove that both sides of an identity count the same objects, but in different ways.</a:t>
            </a:r>
          </a:p>
          <a:p>
            <a:pPr lvl="1" algn="just"/>
            <a:r>
              <a:rPr lang="en-US" dirty="0"/>
              <a:t>A </a:t>
            </a:r>
            <a:r>
              <a:rPr lang="en-US" i="1" dirty="0" err="1"/>
              <a:t>bijective</a:t>
            </a:r>
            <a:r>
              <a:rPr lang="en-US" i="1" dirty="0"/>
              <a:t> proof  </a:t>
            </a:r>
            <a:r>
              <a:rPr lang="en-US" dirty="0"/>
              <a:t>shows  that there is a </a:t>
            </a:r>
            <a:r>
              <a:rPr lang="en-US" dirty="0" err="1"/>
              <a:t>bijection</a:t>
            </a:r>
            <a:r>
              <a:rPr lang="en-US" dirty="0"/>
              <a:t> between the sets of objects counted by the two sides of the identity.</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80847"/>
          </a:xfrm>
        </p:spPr>
        <p:txBody>
          <a:bodyPr>
            <a:normAutofit fontScale="90000"/>
          </a:bodyPr>
          <a:lstStyle/>
          <a:p>
            <a:r>
              <a:rPr lang="en-US" dirty="0"/>
              <a:t>Combinatorial Proofs</a:t>
            </a:r>
          </a:p>
        </p:txBody>
      </p:sp>
      <p:sp>
        <p:nvSpPr>
          <p:cNvPr id="3" name="Content Placeholder 2"/>
          <p:cNvSpPr>
            <a:spLocks noGrp="1"/>
          </p:cNvSpPr>
          <p:nvPr>
            <p:ph idx="1"/>
          </p:nvPr>
        </p:nvSpPr>
        <p:spPr>
          <a:xfrm>
            <a:off x="457200" y="1524000"/>
            <a:ext cx="8458200" cy="4800600"/>
          </a:xfrm>
        </p:spPr>
        <p:txBody>
          <a:bodyPr>
            <a:normAutofit fontScale="92500" lnSpcReduction="10000"/>
          </a:bodyPr>
          <a:lstStyle/>
          <a:p>
            <a:pPr algn="just"/>
            <a:r>
              <a:rPr lang="en-US" dirty="0"/>
              <a:t>Here are two combinatorial proofs that </a:t>
            </a:r>
          </a:p>
          <a:p>
            <a:pPr algn="just">
              <a:buNone/>
            </a:pPr>
            <a:r>
              <a:rPr lang="en-US" dirty="0"/>
              <a:t>                    </a:t>
            </a:r>
            <a:r>
              <a:rPr lang="en-US" i="1" dirty="0"/>
              <a:t>C</a:t>
            </a:r>
            <a:r>
              <a:rPr lang="en-US" dirty="0"/>
              <a:t>(</a:t>
            </a:r>
            <a:r>
              <a:rPr lang="en-US" i="1" dirty="0"/>
              <a:t>n</a:t>
            </a:r>
            <a:r>
              <a:rPr lang="en-US" dirty="0"/>
              <a:t>, </a:t>
            </a:r>
            <a:r>
              <a:rPr lang="en-US" i="1" dirty="0"/>
              <a:t>r</a:t>
            </a:r>
            <a:r>
              <a:rPr lang="en-US" dirty="0"/>
              <a:t>) =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a:t>
            </a:r>
          </a:p>
          <a:p>
            <a:pPr algn="just">
              <a:buNone/>
            </a:pPr>
            <a:r>
              <a:rPr lang="en-US" dirty="0">
                <a:latin typeface="Cambria Math"/>
                <a:ea typeface="Cambria Math"/>
              </a:rPr>
              <a:t>    when r and n are nonnegative integers with </a:t>
            </a:r>
            <a:r>
              <a:rPr lang="en-US" i="1" dirty="0">
                <a:latin typeface="Cambria Math"/>
                <a:ea typeface="Cambria Math"/>
              </a:rPr>
              <a:t>r</a:t>
            </a:r>
            <a:r>
              <a:rPr lang="en-US" dirty="0">
                <a:latin typeface="Cambria Math"/>
                <a:ea typeface="Cambria Math"/>
              </a:rPr>
              <a:t> &lt; </a:t>
            </a:r>
            <a:r>
              <a:rPr lang="en-US" i="1" dirty="0">
                <a:latin typeface="Cambria Math"/>
                <a:ea typeface="Cambria Math"/>
              </a:rPr>
              <a:t>n</a:t>
            </a:r>
            <a:r>
              <a:rPr lang="en-US" dirty="0"/>
              <a:t>:</a:t>
            </a:r>
          </a:p>
          <a:p>
            <a:pPr lvl="1" algn="just"/>
            <a:r>
              <a:rPr lang="en-US" i="1" dirty="0" err="1"/>
              <a:t>Bijective</a:t>
            </a:r>
            <a:r>
              <a:rPr lang="en-US" i="1" dirty="0"/>
              <a:t> Proof</a:t>
            </a:r>
            <a:r>
              <a:rPr lang="en-US" dirty="0"/>
              <a:t>: Suppose that </a:t>
            </a:r>
            <a:r>
              <a:rPr lang="en-US" i="1" dirty="0"/>
              <a:t>S</a:t>
            </a:r>
            <a:r>
              <a:rPr lang="en-US" dirty="0"/>
              <a:t> is a set with </a:t>
            </a:r>
            <a:r>
              <a:rPr lang="en-US" i="1" dirty="0"/>
              <a:t>n</a:t>
            </a:r>
            <a:r>
              <a:rPr lang="en-US" dirty="0"/>
              <a:t> elements. The function that maps a subset </a:t>
            </a:r>
            <a:r>
              <a:rPr lang="en-US" i="1" dirty="0"/>
              <a:t>A</a:t>
            </a:r>
            <a:r>
              <a:rPr lang="en-US" dirty="0"/>
              <a:t> of </a:t>
            </a:r>
            <a:r>
              <a:rPr lang="en-US" i="1" dirty="0"/>
              <a:t>S </a:t>
            </a:r>
            <a:r>
              <a:rPr lang="en-US" dirty="0"/>
              <a:t>to      is a </a:t>
            </a:r>
            <a:r>
              <a:rPr lang="en-US" dirty="0" err="1"/>
              <a:t>bijection</a:t>
            </a:r>
            <a:r>
              <a:rPr lang="en-US" dirty="0"/>
              <a:t> between the subsets of </a:t>
            </a:r>
            <a:r>
              <a:rPr lang="en-US" i="1" dirty="0"/>
              <a:t>S</a:t>
            </a:r>
            <a:r>
              <a:rPr lang="en-US" dirty="0"/>
              <a:t> with </a:t>
            </a:r>
            <a:r>
              <a:rPr lang="en-US" i="1" dirty="0"/>
              <a:t>r</a:t>
            </a:r>
            <a:r>
              <a:rPr lang="en-US" dirty="0"/>
              <a:t> elements and the subsets with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Since there is a </a:t>
            </a:r>
            <a:r>
              <a:rPr lang="en-US" dirty="0" err="1">
                <a:latin typeface="Cambria Math"/>
                <a:ea typeface="Cambria Math"/>
              </a:rPr>
              <a:t>bijection</a:t>
            </a:r>
            <a:r>
              <a:rPr lang="en-US" dirty="0">
                <a:latin typeface="Cambria Math"/>
                <a:ea typeface="Cambria Math"/>
              </a:rPr>
              <a:t> between the two sets, they must have the same number of elements. </a:t>
            </a:r>
            <a:r>
              <a:rPr lang="en-US" dirty="0"/>
              <a:t>  </a:t>
            </a:r>
            <a:r>
              <a:rPr lang="en-US" i="1" dirty="0">
                <a:ea typeface="Cambria Math" pitchFamily="18" charset="0"/>
              </a:rPr>
              <a:t> </a:t>
            </a:r>
            <a:endParaRPr lang="en-US" b="1" i="1" dirty="0">
              <a:ea typeface="Cambria Math" pitchFamily="18" charset="0"/>
            </a:endParaRPr>
          </a:p>
          <a:p>
            <a:pPr lvl="1" algn="just"/>
            <a:r>
              <a:rPr lang="en-US" i="1" dirty="0"/>
              <a:t>Double Counting Proof</a:t>
            </a:r>
            <a:r>
              <a:rPr lang="en-US" dirty="0"/>
              <a:t>: By definition the number of subsets of </a:t>
            </a:r>
            <a:r>
              <a:rPr lang="en-US" i="1" dirty="0"/>
              <a:t>S</a:t>
            </a:r>
            <a:r>
              <a:rPr lang="en-US" dirty="0"/>
              <a:t> with </a:t>
            </a:r>
            <a:r>
              <a:rPr lang="en-US" i="1" dirty="0"/>
              <a:t>r</a:t>
            </a:r>
            <a:r>
              <a:rPr lang="en-US" dirty="0"/>
              <a:t> elements is </a:t>
            </a:r>
            <a:r>
              <a:rPr lang="en-US" i="1" dirty="0"/>
              <a:t>C</a:t>
            </a:r>
            <a:r>
              <a:rPr lang="en-US" dirty="0"/>
              <a:t>(</a:t>
            </a:r>
            <a:r>
              <a:rPr lang="en-US" i="1" dirty="0"/>
              <a:t>n</a:t>
            </a:r>
            <a:r>
              <a:rPr lang="en-US" dirty="0"/>
              <a:t>, </a:t>
            </a:r>
            <a:r>
              <a:rPr lang="en-US" i="1" dirty="0"/>
              <a:t>r</a:t>
            </a:r>
            <a:r>
              <a:rPr lang="en-US" dirty="0"/>
              <a:t>). Each subset A of S can also be described by specifying which elements are not in A, i.e., those which are  in     . Since the complement of a subset of S with </a:t>
            </a:r>
            <a:r>
              <a:rPr lang="en-US" i="1" dirty="0"/>
              <a:t>r</a:t>
            </a:r>
            <a:r>
              <a:rPr lang="en-US" dirty="0"/>
              <a:t> elements has </a:t>
            </a:r>
            <a:r>
              <a:rPr lang="en-US" i="1" dirty="0"/>
              <a:t>n</a:t>
            </a:r>
            <a:r>
              <a:rPr lang="en-US" dirty="0"/>
              <a:t> </a:t>
            </a:r>
            <a:r>
              <a:rPr lang="en-US" dirty="0">
                <a:latin typeface="Cambria Math"/>
                <a:ea typeface="Cambria Math"/>
              </a:rPr>
              <a:t>− </a:t>
            </a:r>
            <a:r>
              <a:rPr lang="en-US" i="1" dirty="0">
                <a:latin typeface="Cambria Math"/>
                <a:ea typeface="Cambria Math"/>
              </a:rPr>
              <a:t>r</a:t>
            </a:r>
            <a:r>
              <a:rPr lang="en-US" dirty="0">
                <a:latin typeface="Cambria Math"/>
                <a:ea typeface="Cambria Math"/>
              </a:rPr>
              <a:t>  elements, there are also </a:t>
            </a:r>
            <a:r>
              <a:rPr lang="en-US" i="1" dirty="0"/>
              <a:t>C</a:t>
            </a:r>
            <a:r>
              <a:rPr lang="en-US" dirty="0"/>
              <a:t>(</a:t>
            </a:r>
            <a:r>
              <a:rPr lang="en-US" i="1" dirty="0"/>
              <a:t>n</a:t>
            </a:r>
            <a:r>
              <a:rPr lang="en-US" dirty="0"/>
              <a:t>, </a:t>
            </a:r>
            <a:r>
              <a:rPr lang="en-US" i="1" dirty="0"/>
              <a:t>n</a:t>
            </a:r>
            <a:r>
              <a:rPr lang="en-US" dirty="0"/>
              <a:t> </a:t>
            </a:r>
            <a:r>
              <a:rPr lang="en-US" dirty="0">
                <a:latin typeface="Cambria Math"/>
                <a:ea typeface="Cambria Math"/>
              </a:rPr>
              <a:t>− </a:t>
            </a:r>
            <a:r>
              <a:rPr lang="en-US" i="1" dirty="0">
                <a:ea typeface="Cambria Math"/>
              </a:rPr>
              <a:t>r</a:t>
            </a:r>
            <a:r>
              <a:rPr lang="en-US" dirty="0">
                <a:latin typeface="Cambria Math"/>
                <a:ea typeface="Cambria Math"/>
              </a:rPr>
              <a:t>) subsets of </a:t>
            </a:r>
            <a:r>
              <a:rPr lang="en-US" i="1" dirty="0">
                <a:latin typeface="Cambria Math"/>
                <a:ea typeface="Cambria Math"/>
              </a:rPr>
              <a:t>S </a:t>
            </a:r>
            <a:r>
              <a:rPr lang="en-US" dirty="0">
                <a:latin typeface="Cambria Math"/>
                <a:ea typeface="Cambria Math"/>
              </a:rPr>
              <a:t>with </a:t>
            </a:r>
            <a:r>
              <a:rPr lang="en-US" i="1" dirty="0">
                <a:latin typeface="Cambria Math"/>
                <a:ea typeface="Cambria Math"/>
              </a:rPr>
              <a:t>r</a:t>
            </a:r>
            <a:r>
              <a:rPr lang="en-US" dirty="0">
                <a:latin typeface="Cambria Math"/>
                <a:ea typeface="Cambria Math"/>
              </a:rPr>
              <a:t> elements.</a:t>
            </a:r>
            <a:endParaRPr lang="en-US" dirty="0"/>
          </a:p>
        </p:txBody>
      </p:sp>
      <p:pic>
        <p:nvPicPr>
          <p:cNvPr id="11" name="Picture 10" descr="addin_tmp.png"/>
          <p:cNvPicPr>
            <a:picLocks noChangeAspect="1"/>
          </p:cNvPicPr>
          <p:nvPr>
            <p:custDataLst>
              <p:tags r:id="rId1"/>
            </p:custDataLst>
          </p:nvPr>
        </p:nvPicPr>
        <p:blipFill>
          <a:blip r:embed="rId4" cstate="print"/>
          <a:stretch>
            <a:fillRect/>
          </a:stretch>
        </p:blipFill>
        <p:spPr>
          <a:xfrm>
            <a:off x="2819400" y="5226367"/>
            <a:ext cx="228600" cy="215265"/>
          </a:xfrm>
          <a:prstGeom prst="rect">
            <a:avLst/>
          </a:prstGeom>
        </p:spPr>
      </p:pic>
      <p:sp>
        <p:nvSpPr>
          <p:cNvPr id="8" name="Isosceles Triangle 7"/>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rot="5400000" flipV="1">
            <a:off x="8153400" y="4191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ddin_tmp.png"/>
          <p:cNvPicPr>
            <a:picLocks noChangeAspect="1"/>
          </p:cNvPicPr>
          <p:nvPr>
            <p:custDataLst>
              <p:tags r:id="rId2"/>
            </p:custDataLst>
          </p:nvPr>
        </p:nvPicPr>
        <p:blipFill>
          <a:blip r:embed="rId4" cstate="print"/>
          <a:stretch>
            <a:fillRect/>
          </a:stretch>
        </p:blipFill>
        <p:spPr>
          <a:xfrm>
            <a:off x="5638800" y="3124200"/>
            <a:ext cx="228600" cy="21526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0260"/>
          </a:xfrm>
        </p:spPr>
        <p:txBody>
          <a:bodyPr>
            <a:normAutofit fontScale="90000"/>
          </a:bodyPr>
          <a:lstStyle/>
          <a:p>
            <a:r>
              <a:rPr lang="en-US" dirty="0"/>
              <a:t>Combinations</a:t>
            </a:r>
          </a:p>
        </p:txBody>
      </p:sp>
      <p:sp>
        <p:nvSpPr>
          <p:cNvPr id="3" name="Content Placeholder 2"/>
          <p:cNvSpPr>
            <a:spLocks noGrp="1"/>
          </p:cNvSpPr>
          <p:nvPr>
            <p:ph idx="1"/>
          </p:nvPr>
        </p:nvSpPr>
        <p:spPr>
          <a:xfrm>
            <a:off x="381000" y="1264348"/>
            <a:ext cx="8305800" cy="5288852"/>
          </a:xfrm>
        </p:spPr>
        <p:txBody>
          <a:bodyPr>
            <a:normAutofit fontScale="92500"/>
          </a:bodyPr>
          <a:lstStyle/>
          <a:p>
            <a:pPr algn="just">
              <a:buNone/>
            </a:pPr>
            <a:r>
              <a:rPr lang="en-US" b="1" dirty="0"/>
              <a:t>   Example</a:t>
            </a:r>
            <a:r>
              <a:rPr lang="en-US" dirty="0"/>
              <a:t>: How many ways are there to select five players from a </a:t>
            </a:r>
            <a:r>
              <a:rPr lang="en-US" dirty="0">
                <a:latin typeface="Cambria Math" pitchFamily="18" charset="0"/>
                <a:ea typeface="Cambria Math" pitchFamily="18" charset="0"/>
              </a:rPr>
              <a:t>10</a:t>
            </a:r>
            <a:r>
              <a:rPr lang="en-US" dirty="0"/>
              <a:t>-member tennis team to make a trip to a match at another school.</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combinations is</a:t>
            </a:r>
          </a:p>
          <a:p>
            <a:pPr algn="just">
              <a:buNone/>
            </a:pPr>
            <a:endParaRPr lang="en-US" dirty="0"/>
          </a:p>
          <a:p>
            <a:pPr algn="just">
              <a:buNone/>
            </a:pPr>
            <a:endParaRPr lang="en-US" dirty="0"/>
          </a:p>
          <a:p>
            <a:pPr algn="just">
              <a:buNone/>
            </a:pPr>
            <a:r>
              <a:rPr lang="en-US" b="1" dirty="0"/>
              <a:t>   Example</a:t>
            </a:r>
            <a:r>
              <a:rPr lang="en-US" dirty="0"/>
              <a:t>: A group of </a:t>
            </a:r>
            <a:r>
              <a:rPr lang="en-US" dirty="0">
                <a:latin typeface="Cambria Math" pitchFamily="18" charset="0"/>
                <a:ea typeface="Cambria Math" pitchFamily="18" charset="0"/>
              </a:rPr>
              <a:t>30 </a:t>
            </a:r>
            <a:r>
              <a:rPr lang="en-US" dirty="0"/>
              <a:t>people have been trained as astronauts to go on the first mission to Mars. How many ways are there to select a crew of six people to go on this mission?</a:t>
            </a:r>
          </a:p>
          <a:p>
            <a:pPr algn="just">
              <a:buNone/>
            </a:pPr>
            <a:r>
              <a:rPr lang="en-US" b="1" dirty="0"/>
              <a:t>   Solution</a:t>
            </a:r>
            <a:r>
              <a:rPr lang="en-US" dirty="0"/>
              <a:t>: By Theorem </a:t>
            </a:r>
            <a:r>
              <a:rPr lang="en-US" dirty="0">
                <a:latin typeface="Cambria Math" pitchFamily="18" charset="0"/>
                <a:ea typeface="Cambria Math" pitchFamily="18" charset="0"/>
              </a:rPr>
              <a:t>2</a:t>
            </a:r>
            <a:r>
              <a:rPr lang="en-US" dirty="0"/>
              <a:t>, the number of possible crews is</a:t>
            </a:r>
          </a:p>
          <a:p>
            <a:pPr>
              <a:buNone/>
            </a:pPr>
            <a:r>
              <a:rPr lang="en-US" dirty="0"/>
              <a:t> </a:t>
            </a:r>
          </a:p>
          <a:p>
            <a:endParaRPr lang="en-US" dirty="0"/>
          </a:p>
          <a:p>
            <a:endParaRPr lang="en-US" dirty="0"/>
          </a:p>
        </p:txBody>
      </p:sp>
      <p:pic>
        <p:nvPicPr>
          <p:cNvPr id="4" name="Picture 3" descr="addin_tmp.png"/>
          <p:cNvPicPr>
            <a:picLocks noChangeAspect="1"/>
          </p:cNvPicPr>
          <p:nvPr>
            <p:custDataLst>
              <p:tags r:id="rId1"/>
            </p:custDataLst>
          </p:nvPr>
        </p:nvPicPr>
        <p:blipFill>
          <a:blip r:embed="rId4" cstate="print"/>
          <a:stretch>
            <a:fillRect/>
          </a:stretch>
        </p:blipFill>
        <p:spPr>
          <a:xfrm>
            <a:off x="2667000" y="3048000"/>
            <a:ext cx="2592133" cy="65474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000" y="5791200"/>
            <a:ext cx="5425249" cy="654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sp>
        <p:nvSpPr>
          <p:cNvPr id="9" name="Content Placeholder 8"/>
          <p:cNvSpPr>
            <a:spLocks noGrp="1"/>
          </p:cNvSpPr>
          <p:nvPr>
            <p:ph idx="1"/>
          </p:nvPr>
        </p:nvSpPr>
        <p:spPr>
          <a:xfrm>
            <a:off x="228600" y="1371600"/>
            <a:ext cx="3886200" cy="1981200"/>
          </a:xfrm>
        </p:spPr>
        <p:txBody>
          <a:bodyPr>
            <a:normAutofit fontScale="85000" lnSpcReduction="20000"/>
          </a:bodyPr>
          <a:lstStyle/>
          <a:p>
            <a:pPr indent="0">
              <a:buNone/>
            </a:pPr>
            <a:endParaRPr lang="en-US" dirty="0"/>
          </a:p>
          <a:p>
            <a:pPr marL="845820" indent="-571500">
              <a:buFont typeface="Wingdings 2"/>
              <a:buAutoNum type="romanLcParenBoth"/>
            </a:pPr>
            <a:r>
              <a:rPr lang="en-US" dirty="0"/>
              <a:t>What is the subtree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236721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Binomial Coefficients and Identities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6.4</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The Binomial Theorem </a:t>
            </a:r>
          </a:p>
          <a:p>
            <a:r>
              <a:rPr lang="en-US" dirty="0"/>
              <a:t>Pascal’s Identity and Triangle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Binomial Theorem </a:t>
            </a:r>
          </a:p>
        </p:txBody>
      </p:sp>
      <p:sp>
        <p:nvSpPr>
          <p:cNvPr id="3" name="Content Placeholder 2"/>
          <p:cNvSpPr>
            <a:spLocks noGrp="1"/>
          </p:cNvSpPr>
          <p:nvPr>
            <p:ph idx="1"/>
          </p:nvPr>
        </p:nvSpPr>
        <p:spPr/>
        <p:txBody>
          <a:bodyPr/>
          <a:lstStyle/>
          <a:p>
            <a:pPr>
              <a:buNone/>
            </a:pPr>
            <a:r>
              <a:rPr lang="en-US" b="1" dirty="0"/>
              <a:t>   Binomial Theorem</a:t>
            </a:r>
            <a:r>
              <a:rPr lang="en-US" dirty="0"/>
              <a:t>: Let </a:t>
            </a:r>
            <a:r>
              <a:rPr lang="en-US" i="1" dirty="0"/>
              <a:t>x</a:t>
            </a:r>
            <a:r>
              <a:rPr lang="en-US" dirty="0"/>
              <a:t> and </a:t>
            </a:r>
            <a:r>
              <a:rPr lang="en-US" i="1" dirty="0"/>
              <a:t>y</a:t>
            </a:r>
            <a:r>
              <a:rPr lang="en-US" dirty="0"/>
              <a:t> be variables, and </a:t>
            </a:r>
            <a:r>
              <a:rPr lang="en-US" i="1" dirty="0"/>
              <a:t>n</a:t>
            </a:r>
            <a:r>
              <a:rPr lang="en-US" dirty="0"/>
              <a:t> a nonnegative integer. Then:</a:t>
            </a:r>
          </a:p>
          <a:p>
            <a:pPr>
              <a:buNone/>
            </a:pPr>
            <a:endParaRPr lang="en-US" dirty="0"/>
          </a:p>
          <a:p>
            <a:pPr>
              <a:buNone/>
            </a:pPr>
            <a:endParaRPr lang="en-US" dirty="0"/>
          </a:p>
          <a:p>
            <a:pPr>
              <a:buNone/>
            </a:pPr>
            <a:r>
              <a:rPr lang="en-US" b="1" dirty="0"/>
              <a:t>   Proof</a:t>
            </a:r>
            <a:r>
              <a:rPr lang="en-US" dirty="0"/>
              <a:t>: We use combinatorial reasoning . The terms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t> are of the form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baseline="30000" dirty="0"/>
              <a:t> </a:t>
            </a:r>
            <a:r>
              <a:rPr lang="en-US" dirty="0"/>
              <a:t>for                  </a:t>
            </a:r>
            <a:r>
              <a:rPr lang="en-US" i="1" dirty="0"/>
              <a:t>j</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a:t>
            </a:r>
            <a:r>
              <a:rPr lang="en-US" i="1" dirty="0"/>
              <a:t>n</a:t>
            </a:r>
            <a:r>
              <a:rPr lang="en-US" dirty="0"/>
              <a:t>. To form the term </a:t>
            </a:r>
            <a:r>
              <a:rPr lang="en-US" i="1" dirty="0"/>
              <a:t>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it is necessary to choose  </a:t>
            </a:r>
            <a:r>
              <a:rPr lang="en-US" i="1" dirty="0"/>
              <a:t>n</a:t>
            </a:r>
            <a:r>
              <a:rPr lang="en-US" dirty="0">
                <a:latin typeface="Cambria Math"/>
                <a:ea typeface="Cambria Math"/>
              </a:rPr>
              <a:t>−</a:t>
            </a:r>
            <a:r>
              <a:rPr lang="en-US" i="1" dirty="0"/>
              <a:t>j</a:t>
            </a:r>
            <a:r>
              <a:rPr lang="en-US" dirty="0"/>
              <a:t>  </a:t>
            </a:r>
            <a:r>
              <a:rPr lang="en-US" i="1" dirty="0" err="1"/>
              <a:t>x</a:t>
            </a:r>
            <a:r>
              <a:rPr lang="en-US" dirty="0" err="1"/>
              <a:t>s</a:t>
            </a:r>
            <a:r>
              <a:rPr lang="en-US" dirty="0"/>
              <a:t> from the </a:t>
            </a:r>
            <a:r>
              <a:rPr lang="en-US" i="1" dirty="0"/>
              <a:t>n</a:t>
            </a:r>
            <a:r>
              <a:rPr lang="en-US" dirty="0"/>
              <a:t> sums. Therefore,  the coefficient of </a:t>
            </a:r>
            <a:r>
              <a:rPr lang="en-US" i="1" dirty="0" err="1"/>
              <a:t>x</a:t>
            </a:r>
            <a:r>
              <a:rPr lang="en-US" i="1" baseline="30000" dirty="0" err="1"/>
              <a:t>n</a:t>
            </a:r>
            <a:r>
              <a:rPr lang="en-US" baseline="30000" dirty="0" err="1">
                <a:latin typeface="Cambria Math"/>
                <a:ea typeface="Cambria Math"/>
              </a:rPr>
              <a:t>−</a:t>
            </a:r>
            <a:r>
              <a:rPr lang="en-US" i="1" baseline="30000" dirty="0" err="1"/>
              <a:t>j</a:t>
            </a:r>
            <a:r>
              <a:rPr lang="en-US" i="1" dirty="0" err="1"/>
              <a:t>y</a:t>
            </a:r>
            <a:r>
              <a:rPr lang="en-US" i="1" baseline="30000" dirty="0" err="1"/>
              <a:t>j</a:t>
            </a:r>
            <a:r>
              <a:rPr lang="en-US" dirty="0"/>
              <a:t>  is             which equals       .</a:t>
            </a:r>
          </a:p>
        </p:txBody>
      </p:sp>
      <p:pic>
        <p:nvPicPr>
          <p:cNvPr id="8" name="Picture 7" descr="addin_tmp.png"/>
          <p:cNvPicPr>
            <a:picLocks noChangeAspect="1"/>
          </p:cNvPicPr>
          <p:nvPr>
            <p:custDataLst>
              <p:tags r:id="rId1"/>
            </p:custDataLst>
          </p:nvPr>
        </p:nvPicPr>
        <p:blipFill>
          <a:blip r:embed="rId5" cstate="print"/>
          <a:stretch>
            <a:fillRect/>
          </a:stretch>
        </p:blipFill>
        <p:spPr>
          <a:xfrm>
            <a:off x="914400" y="2895600"/>
            <a:ext cx="7659529" cy="547211"/>
          </a:xfrm>
          <a:prstGeom prst="rect">
            <a:avLst/>
          </a:prstGeom>
        </p:spPr>
      </p:pic>
      <p:pic>
        <p:nvPicPr>
          <p:cNvPr id="15" name="Picture 14" descr="addin_tmp.png"/>
          <p:cNvPicPr>
            <a:picLocks noChangeAspect="1"/>
          </p:cNvPicPr>
          <p:nvPr>
            <p:custDataLst>
              <p:tags r:id="rId2"/>
            </p:custDataLst>
          </p:nvPr>
        </p:nvPicPr>
        <p:blipFill>
          <a:blip r:embed="rId6" cstate="print"/>
          <a:stretch>
            <a:fillRect/>
          </a:stretch>
        </p:blipFill>
        <p:spPr>
          <a:xfrm>
            <a:off x="4038600" y="5410200"/>
            <a:ext cx="716947" cy="396240"/>
          </a:xfrm>
          <a:prstGeom prst="rect">
            <a:avLst/>
          </a:prstGeom>
        </p:spPr>
      </p:pic>
      <p:pic>
        <p:nvPicPr>
          <p:cNvPr id="14" name="Picture 13" descr="addin_tmp.png"/>
          <p:cNvPicPr>
            <a:picLocks noChangeAspect="1"/>
          </p:cNvPicPr>
          <p:nvPr>
            <p:custDataLst>
              <p:tags r:id="rId3"/>
            </p:custDataLst>
          </p:nvPr>
        </p:nvPicPr>
        <p:blipFill>
          <a:blip r:embed="rId7" cstate="print"/>
          <a:stretch>
            <a:fillRect/>
          </a:stretch>
        </p:blipFill>
        <p:spPr>
          <a:xfrm>
            <a:off x="6858000" y="5410200"/>
            <a:ext cx="438340" cy="396240"/>
          </a:xfrm>
          <a:prstGeom prst="rect">
            <a:avLst/>
          </a:prstGeom>
        </p:spPr>
      </p:pic>
      <p:sp>
        <p:nvSpPr>
          <p:cNvPr id="9" name="Isosceles Triangle 8"/>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Powers of Binomial Expressions</a:t>
            </a:r>
          </a:p>
        </p:txBody>
      </p:sp>
      <p:sp>
        <p:nvSpPr>
          <p:cNvPr id="3" name="Content Placeholder 2"/>
          <p:cNvSpPr>
            <a:spLocks noGrp="1"/>
          </p:cNvSpPr>
          <p:nvPr>
            <p:ph idx="1"/>
          </p:nvPr>
        </p:nvSpPr>
        <p:spPr>
          <a:xfrm>
            <a:off x="0" y="990600"/>
            <a:ext cx="9144000" cy="5867400"/>
          </a:xfrm>
        </p:spPr>
        <p:txBody>
          <a:bodyPr>
            <a:normAutofit fontScale="77500" lnSpcReduction="20000"/>
          </a:bodyPr>
          <a:lstStyle/>
          <a:p>
            <a:pPr>
              <a:buNone/>
            </a:pPr>
            <a:r>
              <a:rPr lang="en-US" b="1" dirty="0"/>
              <a:t>     Definition</a:t>
            </a:r>
            <a:r>
              <a:rPr lang="en-US" dirty="0"/>
              <a:t>: A </a:t>
            </a:r>
            <a:r>
              <a:rPr lang="en-US" i="1" dirty="0"/>
              <a:t>binomial</a:t>
            </a:r>
            <a:r>
              <a:rPr lang="en-US" dirty="0"/>
              <a:t> expression is the sum of two terms, such as </a:t>
            </a:r>
            <a:r>
              <a:rPr lang="en-US" i="1" dirty="0"/>
              <a:t>x </a:t>
            </a:r>
            <a:r>
              <a:rPr lang="en-US" dirty="0"/>
              <a:t>+ </a:t>
            </a:r>
            <a:r>
              <a:rPr lang="en-US" i="1" dirty="0"/>
              <a:t>y</a:t>
            </a:r>
            <a:r>
              <a:rPr lang="en-US" dirty="0"/>
              <a:t>. (More generally, these terms can be products of constants and variables.)</a:t>
            </a:r>
          </a:p>
          <a:p>
            <a:r>
              <a:rPr lang="en-US" dirty="0"/>
              <a:t>We  can use counting principles to find the coefficients in the expansion of (</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a:t>
            </a:r>
            <a:r>
              <a:rPr lang="en-US" dirty="0"/>
              <a:t>where n is a positive integer. </a:t>
            </a:r>
          </a:p>
          <a:p>
            <a:r>
              <a:rPr lang="en-US" dirty="0"/>
              <a:t>To illustrate this idea, we first look at the process of expanding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p>
          <a:p>
            <a:r>
              <a:rPr lang="en-US" dirty="0"/>
              <a:t>(</a:t>
            </a:r>
            <a:r>
              <a:rPr lang="en-US" i="1" dirty="0"/>
              <a:t>x </a:t>
            </a:r>
            <a:r>
              <a:rPr lang="en-US" dirty="0"/>
              <a:t>+ </a:t>
            </a:r>
            <a:r>
              <a:rPr lang="en-US" i="1" dirty="0"/>
              <a:t>y</a:t>
            </a:r>
            <a:r>
              <a:rPr lang="en-US" dirty="0"/>
              <a:t>)</a:t>
            </a:r>
            <a:r>
              <a:rPr lang="en-US" dirty="0">
                <a:latin typeface="Cambria Math" pitchFamily="18" charset="0"/>
                <a:ea typeface="Cambria Math" pitchFamily="18" charset="0"/>
              </a:rPr>
              <a:t> </a:t>
            </a:r>
            <a:r>
              <a:rPr lang="en-US" dirty="0"/>
              <a:t>(</a:t>
            </a:r>
            <a:r>
              <a:rPr lang="en-US" i="1" dirty="0"/>
              <a:t>x </a:t>
            </a:r>
            <a:r>
              <a:rPr lang="en-US" dirty="0"/>
              <a:t>+ </a:t>
            </a:r>
            <a:r>
              <a:rPr lang="en-US" i="1" dirty="0"/>
              <a:t>y</a:t>
            </a:r>
            <a:r>
              <a:rPr lang="en-US" dirty="0"/>
              <a:t>) (</a:t>
            </a:r>
            <a:r>
              <a:rPr lang="en-US" i="1" dirty="0"/>
              <a:t>x </a:t>
            </a:r>
            <a:r>
              <a:rPr lang="en-US" dirty="0"/>
              <a:t>+ </a:t>
            </a:r>
            <a:r>
              <a:rPr lang="en-US" i="1" dirty="0"/>
              <a:t>y</a:t>
            </a:r>
            <a:r>
              <a:rPr lang="en-US" dirty="0"/>
              <a:t>) expands  into a sum of terms that are the product of a term from each of the three sums.</a:t>
            </a:r>
            <a:endParaRPr lang="en-US" baseline="30000" dirty="0">
              <a:latin typeface="Cambria Math" pitchFamily="18" charset="0"/>
              <a:ea typeface="Cambria Math" pitchFamily="18" charset="0"/>
            </a:endParaRPr>
          </a:p>
          <a:p>
            <a:r>
              <a:rPr lang="en-US" dirty="0">
                <a:latin typeface="Cambria Math" pitchFamily="18" charset="0"/>
                <a:ea typeface="Cambria Math" pitchFamily="18" charset="0"/>
              </a:rPr>
              <a:t>Terms of the form </a:t>
            </a:r>
            <a:r>
              <a:rPr lang="en-US" i="1" dirty="0">
                <a:ea typeface="Cambria Math" pitchFamily="18" charset="0"/>
              </a:rPr>
              <a:t>x</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a:t>
            </a:r>
            <a:r>
              <a:rPr lang="en-US" i="1" dirty="0">
                <a:ea typeface="Cambria Math" pitchFamily="18" charset="0"/>
              </a:rPr>
              <a:t> 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x y</a:t>
            </a:r>
            <a:r>
              <a:rPr lang="en-US" baseline="30000" dirty="0">
                <a:latin typeface="Cambria Math" pitchFamily="18" charset="0"/>
                <a:ea typeface="Cambria Math" pitchFamily="18" charset="0"/>
              </a:rPr>
              <a:t>2</a:t>
            </a:r>
            <a:r>
              <a:rPr lang="en-US" i="1" dirty="0">
                <a:ea typeface="Cambria Math" pitchFamily="18" charset="0"/>
              </a:rPr>
              <a:t>,</a:t>
            </a:r>
            <a:r>
              <a:rPr lang="en-US" dirty="0">
                <a:latin typeface="Cambria Math" pitchFamily="18" charset="0"/>
                <a:ea typeface="Cambria Math" pitchFamily="18" charset="0"/>
              </a:rPr>
              <a:t> </a:t>
            </a:r>
            <a:r>
              <a:rPr lang="en-US" i="1" dirty="0">
                <a:ea typeface="Cambria Math" pitchFamily="18" charset="0"/>
              </a:rPr>
              <a:t>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arise. The question is what are the coefficients?</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x</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is 1. </a:t>
            </a:r>
          </a:p>
          <a:p>
            <a:pPr lvl="1"/>
            <a:r>
              <a:rPr lang="en-US" dirty="0">
                <a:latin typeface="Cambria Math" pitchFamily="18" charset="0"/>
                <a:ea typeface="Cambria Math" pitchFamily="18" charset="0"/>
              </a:rPr>
              <a:t>To obtain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two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There      are           ways to do this  and so the coefficient of </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an </a:t>
            </a:r>
            <a:r>
              <a:rPr lang="en-US" i="1" dirty="0">
                <a:ea typeface="Cambria Math" pitchFamily="18" charset="0"/>
              </a:rPr>
              <a:t>x</a:t>
            </a:r>
            <a:r>
              <a:rPr lang="en-US" dirty="0">
                <a:latin typeface="Cambria Math" pitchFamily="18" charset="0"/>
                <a:ea typeface="Cambria Math" pitchFamily="18" charset="0"/>
              </a:rPr>
              <a:t> must be chosen from  of the sums and a </a:t>
            </a:r>
            <a:r>
              <a:rPr lang="en-US" i="1" dirty="0">
                <a:latin typeface="Cambria Math" pitchFamily="18" charset="0"/>
                <a:ea typeface="Cambria Math" pitchFamily="18" charset="0"/>
              </a:rPr>
              <a:t>y</a:t>
            </a:r>
            <a:r>
              <a:rPr lang="en-US" dirty="0">
                <a:latin typeface="Cambria Math" pitchFamily="18" charset="0"/>
                <a:ea typeface="Cambria Math" pitchFamily="18" charset="0"/>
              </a:rPr>
              <a:t>  from the other two . There  are          ways to do this  and so the coefficient of</a:t>
            </a:r>
            <a:r>
              <a:rPr lang="en-US" i="1" dirty="0">
                <a:ea typeface="Cambria Math" pitchFamily="18" charset="0"/>
              </a:rPr>
              <a:t> xy</a:t>
            </a:r>
            <a:r>
              <a:rPr lang="en-US" baseline="30000" dirty="0">
                <a:latin typeface="Cambria Math" pitchFamily="18" charset="0"/>
                <a:ea typeface="Cambria Math" pitchFamily="18" charset="0"/>
              </a:rPr>
              <a:t>2</a:t>
            </a:r>
            <a:r>
              <a:rPr lang="en-US" dirty="0">
                <a:latin typeface="Cambria Math" pitchFamily="18" charset="0"/>
                <a:ea typeface="Cambria Math" pitchFamily="18" charset="0"/>
              </a:rPr>
              <a:t>  is 3. </a:t>
            </a:r>
          </a:p>
          <a:p>
            <a:pPr lvl="1"/>
            <a:r>
              <a:rPr lang="en-US" dirty="0">
                <a:latin typeface="Cambria Math" pitchFamily="18" charset="0"/>
                <a:ea typeface="Cambria Math" pitchFamily="18" charset="0"/>
              </a:rPr>
              <a:t>To obtain </a:t>
            </a:r>
            <a:r>
              <a:rPr lang="en-US" i="1" dirty="0">
                <a:ea typeface="Cambria Math" pitchFamily="18" charset="0"/>
              </a:rPr>
              <a:t>y</a:t>
            </a:r>
            <a:r>
              <a:rPr lang="en-US" baseline="30000" dirty="0">
                <a:latin typeface="Cambria Math" pitchFamily="18" charset="0"/>
                <a:ea typeface="Cambria Math" pitchFamily="18" charset="0"/>
              </a:rPr>
              <a:t>3 </a:t>
            </a:r>
            <a:r>
              <a:rPr lang="en-US" dirty="0">
                <a:latin typeface="Cambria Math" pitchFamily="18" charset="0"/>
                <a:ea typeface="Cambria Math" pitchFamily="18" charset="0"/>
              </a:rPr>
              <a:t>, a </a:t>
            </a:r>
            <a:r>
              <a:rPr lang="en-US" i="1" dirty="0">
                <a:ea typeface="Cambria Math" pitchFamily="18" charset="0"/>
              </a:rPr>
              <a:t>y</a:t>
            </a:r>
            <a:r>
              <a:rPr lang="en-US" dirty="0">
                <a:latin typeface="Cambria Math" pitchFamily="18" charset="0"/>
                <a:ea typeface="Cambria Math" pitchFamily="18" charset="0"/>
              </a:rPr>
              <a:t> must be chosen from each of the sums. There is only one way to do this. So, the coefficient of</a:t>
            </a:r>
            <a:r>
              <a:rPr lang="en-US" i="1" dirty="0">
                <a:ea typeface="Cambria Math" pitchFamily="18" charset="0"/>
              </a:rPr>
              <a:t> y</a:t>
            </a:r>
            <a:r>
              <a:rPr lang="en-US" baseline="30000" dirty="0">
                <a:latin typeface="Cambria Math" pitchFamily="18" charset="0"/>
                <a:ea typeface="Cambria Math" pitchFamily="18" charset="0"/>
              </a:rPr>
              <a:t>3</a:t>
            </a:r>
            <a:r>
              <a:rPr lang="en-US" dirty="0">
                <a:latin typeface="Cambria Math" pitchFamily="18" charset="0"/>
                <a:ea typeface="Cambria Math" pitchFamily="18" charset="0"/>
              </a:rPr>
              <a:t>  is 1. </a:t>
            </a:r>
          </a:p>
          <a:p>
            <a:r>
              <a:rPr lang="en-US" dirty="0"/>
              <a:t>We have used a counting argument to show that (</a:t>
            </a:r>
            <a:r>
              <a:rPr lang="en-US" i="1" dirty="0"/>
              <a:t>x </a:t>
            </a:r>
            <a:r>
              <a:rPr lang="en-US" dirty="0"/>
              <a:t>+ </a:t>
            </a:r>
            <a:r>
              <a:rPr lang="en-US" i="1" dirty="0"/>
              <a:t>y</a:t>
            </a:r>
            <a:r>
              <a:rPr lang="en-US" dirty="0"/>
              <a:t>)</a:t>
            </a:r>
            <a:r>
              <a:rPr lang="en-US" baseline="30000" dirty="0">
                <a:latin typeface="Cambria Math" pitchFamily="18" charset="0"/>
                <a:ea typeface="Cambria Math" pitchFamily="18" charset="0"/>
              </a:rPr>
              <a:t>3</a:t>
            </a:r>
            <a:r>
              <a:rPr lang="en-US" dirty="0"/>
              <a:t> = </a:t>
            </a:r>
            <a:r>
              <a:rPr lang="en-US" i="1" dirty="0">
                <a:ea typeface="Cambria Math" pitchFamily="18" charset="0"/>
              </a:rPr>
              <a:t>x</a:t>
            </a:r>
            <a:r>
              <a:rPr lang="en-US" baseline="30000" dirty="0">
                <a:latin typeface="Cambria Math" pitchFamily="18" charset="0"/>
                <a:ea typeface="Cambria Math" pitchFamily="18" charset="0"/>
              </a:rPr>
              <a:t>3</a:t>
            </a:r>
            <a:r>
              <a:rPr lang="en-US" i="1" dirty="0"/>
              <a:t> +  </a:t>
            </a:r>
            <a:r>
              <a:rPr lang="en-US" dirty="0">
                <a:latin typeface="Cambria Math" pitchFamily="18" charset="0"/>
                <a:ea typeface="Cambria Math" pitchFamily="18" charset="0"/>
              </a:rPr>
              <a:t>3</a:t>
            </a:r>
            <a:r>
              <a:rPr lang="en-US" i="1" dirty="0">
                <a:ea typeface="Cambria Math" pitchFamily="18" charset="0"/>
              </a:rPr>
              <a:t>x</a:t>
            </a:r>
            <a:r>
              <a:rPr lang="en-US" baseline="30000" dirty="0">
                <a:latin typeface="Cambria Math" pitchFamily="18" charset="0"/>
                <a:ea typeface="Cambria Math" pitchFamily="18" charset="0"/>
              </a:rPr>
              <a:t>2</a:t>
            </a:r>
            <a:r>
              <a:rPr lang="en-US" i="1" dirty="0">
                <a:ea typeface="Cambria Math" pitchFamily="18" charset="0"/>
              </a:rPr>
              <a:t>y</a:t>
            </a:r>
            <a:r>
              <a:rPr lang="en-US" i="1" dirty="0">
                <a:latin typeface="Cambria Math" pitchFamily="18" charset="0"/>
                <a:ea typeface="Cambria Math" pitchFamily="18" charset="0"/>
              </a:rPr>
              <a:t> </a:t>
            </a:r>
            <a:r>
              <a:rPr lang="en-US" i="1" dirty="0"/>
              <a:t> + </a:t>
            </a:r>
            <a:r>
              <a:rPr lang="en-US" dirty="0">
                <a:latin typeface="Cambria Math" pitchFamily="18" charset="0"/>
                <a:ea typeface="Cambria Math" pitchFamily="18" charset="0"/>
              </a:rPr>
              <a:t>3</a:t>
            </a:r>
            <a:r>
              <a:rPr lang="en-US" i="1" dirty="0">
                <a:ea typeface="Cambria Math" pitchFamily="18" charset="0"/>
              </a:rPr>
              <a:t>x y</a:t>
            </a:r>
            <a:r>
              <a:rPr lang="en-US" baseline="30000" dirty="0">
                <a:latin typeface="Cambria Math" pitchFamily="18" charset="0"/>
                <a:ea typeface="Cambria Math" pitchFamily="18" charset="0"/>
              </a:rPr>
              <a:t>2</a:t>
            </a:r>
            <a:r>
              <a:rPr lang="en-US" i="1" dirty="0"/>
              <a:t>  + </a:t>
            </a:r>
            <a:r>
              <a:rPr lang="en-US" i="1" dirty="0">
                <a:ea typeface="Cambria Math" pitchFamily="18" charset="0"/>
              </a:rPr>
              <a:t>y</a:t>
            </a:r>
            <a:r>
              <a:rPr lang="en-US" baseline="30000" dirty="0">
                <a:latin typeface="Cambria Math" pitchFamily="18" charset="0"/>
                <a:ea typeface="Cambria Math" pitchFamily="18" charset="0"/>
              </a:rPr>
              <a:t>3</a:t>
            </a:r>
            <a:r>
              <a:rPr lang="en-US" i="1" dirty="0"/>
              <a:t> .</a:t>
            </a:r>
          </a:p>
          <a:p>
            <a:r>
              <a:rPr lang="en-US" dirty="0">
                <a:latin typeface="Cambria Math" pitchFamily="18" charset="0"/>
                <a:ea typeface="Cambria Math" pitchFamily="18" charset="0"/>
              </a:rPr>
              <a:t>Next we present the binomial theorem gives the coefficients of the terms in the expansion of </a:t>
            </a:r>
            <a:r>
              <a:rPr lang="en-US" dirty="0"/>
              <a:t>(</a:t>
            </a:r>
            <a:r>
              <a:rPr lang="en-US" i="1" dirty="0"/>
              <a:t>x </a:t>
            </a:r>
            <a:r>
              <a:rPr lang="en-US" dirty="0"/>
              <a:t>+ </a:t>
            </a:r>
            <a:r>
              <a:rPr lang="en-US" i="1" dirty="0"/>
              <a:t>y</a:t>
            </a:r>
            <a:r>
              <a:rPr lang="en-US" dirty="0"/>
              <a:t>)</a:t>
            </a:r>
            <a:r>
              <a:rPr lang="en-US" i="1" baseline="30000" dirty="0">
                <a:latin typeface="Cambria Math" pitchFamily="18" charset="0"/>
                <a:ea typeface="Cambria Math" pitchFamily="18" charset="0"/>
              </a:rPr>
              <a:t>n</a:t>
            </a:r>
            <a:r>
              <a:rPr lang="en-US" dirty="0">
                <a:latin typeface="Cambria Math" pitchFamily="18" charset="0"/>
                <a:ea typeface="Cambria Math" pitchFamily="18" charset="0"/>
              </a:rPr>
              <a:t> .   </a:t>
            </a:r>
          </a:p>
          <a:p>
            <a:endParaRPr lang="en-US" dirty="0">
              <a:latin typeface="Cambria Math" pitchFamily="18" charset="0"/>
              <a:ea typeface="Cambria Math" pitchFamily="18" charset="0"/>
            </a:endParaRPr>
          </a:p>
        </p:txBody>
      </p:sp>
      <p:pic>
        <p:nvPicPr>
          <p:cNvPr id="6" name="Picture 5" descr="addin_tmp.png"/>
          <p:cNvPicPr>
            <a:picLocks noChangeAspect="1"/>
          </p:cNvPicPr>
          <p:nvPr>
            <p:custDataLst>
              <p:tags r:id="rId1"/>
            </p:custDataLst>
          </p:nvPr>
        </p:nvPicPr>
        <p:blipFill>
          <a:blip r:embed="rId4" cstate="print"/>
          <a:stretch>
            <a:fillRect/>
          </a:stretch>
        </p:blipFill>
        <p:spPr>
          <a:xfrm>
            <a:off x="2164666" y="4075762"/>
            <a:ext cx="259080" cy="243840"/>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905586" y="4606114"/>
            <a:ext cx="259080" cy="24384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219200"/>
            <a:ext cx="8229600" cy="5105400"/>
          </a:xfrm>
        </p:spPr>
        <p:txBody>
          <a:bodyPr/>
          <a:lstStyle/>
          <a:p>
            <a:pPr>
              <a:buNone/>
            </a:pPr>
            <a:r>
              <a:rPr lang="en-US" b="1" dirty="0"/>
              <a:t>   Example</a:t>
            </a:r>
            <a:r>
              <a:rPr lang="en-US" dirty="0"/>
              <a:t>:</a:t>
            </a:r>
          </a:p>
        </p:txBody>
      </p:sp>
      <p:pic>
        <p:nvPicPr>
          <p:cNvPr id="5" name="Picture 4"/>
          <p:cNvPicPr>
            <a:picLocks noChangeAspect="1"/>
          </p:cNvPicPr>
          <p:nvPr/>
        </p:nvPicPr>
        <p:blipFill>
          <a:blip r:embed="rId2"/>
          <a:stretch>
            <a:fillRect/>
          </a:stretch>
        </p:blipFill>
        <p:spPr>
          <a:xfrm>
            <a:off x="685800" y="1981200"/>
            <a:ext cx="7315200" cy="4267200"/>
          </a:xfrm>
          <a:prstGeom prst="rect">
            <a:avLst/>
          </a:prstGeom>
        </p:spPr>
      </p:pic>
    </p:spTree>
    <p:extLst>
      <p:ext uri="{BB962C8B-B14F-4D97-AF65-F5344CB8AC3E}">
        <p14:creationId xmlns:p14="http://schemas.microsoft.com/office/powerpoint/2010/main" val="2370978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Binomial Theorem</a:t>
            </a:r>
          </a:p>
        </p:txBody>
      </p:sp>
      <p:pic>
        <p:nvPicPr>
          <p:cNvPr id="4" name="Content Placeholder 3"/>
          <p:cNvPicPr>
            <a:picLocks noGrp="1" noChangeAspect="1"/>
          </p:cNvPicPr>
          <p:nvPr>
            <p:ph idx="1"/>
          </p:nvPr>
        </p:nvPicPr>
        <p:blipFill>
          <a:blip r:embed="rId2"/>
          <a:stretch>
            <a:fillRect/>
          </a:stretch>
        </p:blipFill>
        <p:spPr>
          <a:xfrm>
            <a:off x="762000" y="2362200"/>
            <a:ext cx="7620000" cy="3429000"/>
          </a:xfrm>
          <a:prstGeom prst="rect">
            <a:avLst/>
          </a:prstGeom>
        </p:spPr>
      </p:pic>
    </p:spTree>
    <p:extLst>
      <p:ext uri="{BB962C8B-B14F-4D97-AF65-F5344CB8AC3E}">
        <p14:creationId xmlns:p14="http://schemas.microsoft.com/office/powerpoint/2010/main" val="27559035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Using the Binomial Theorem</a:t>
            </a:r>
          </a:p>
        </p:txBody>
      </p:sp>
      <p:sp>
        <p:nvSpPr>
          <p:cNvPr id="3" name="Content Placeholder 2"/>
          <p:cNvSpPr>
            <a:spLocks noGrp="1"/>
          </p:cNvSpPr>
          <p:nvPr>
            <p:ph idx="1"/>
          </p:nvPr>
        </p:nvSpPr>
        <p:spPr>
          <a:xfrm>
            <a:off x="457200" y="1600200"/>
            <a:ext cx="8229600" cy="4724400"/>
          </a:xfrm>
        </p:spPr>
        <p:txBody>
          <a:bodyPr/>
          <a:lstStyle/>
          <a:p>
            <a:pPr>
              <a:buNone/>
            </a:pPr>
            <a:r>
              <a:rPr lang="en-US" b="1" dirty="0"/>
              <a:t>   Example</a:t>
            </a:r>
            <a:r>
              <a:rPr lang="en-US" dirty="0"/>
              <a:t>: What is the coefficient of </a:t>
            </a:r>
            <a:r>
              <a:rPr lang="en-US" i="1" dirty="0"/>
              <a:t>x</a:t>
            </a:r>
            <a:r>
              <a:rPr lang="en-US" baseline="30000" dirty="0">
                <a:latin typeface="Cambria Math" pitchFamily="18" charset="0"/>
                <a:ea typeface="Cambria Math" pitchFamily="18" charset="0"/>
              </a:rPr>
              <a:t>12</a:t>
            </a:r>
            <a:r>
              <a:rPr lang="en-US" i="1" dirty="0"/>
              <a:t>y</a:t>
            </a:r>
            <a:r>
              <a:rPr lang="en-US" baseline="30000" dirty="0">
                <a:latin typeface="Cambria Math" pitchFamily="18" charset="0"/>
                <a:ea typeface="Cambria Math" pitchFamily="18" charset="0"/>
              </a:rPr>
              <a:t>13</a:t>
            </a:r>
            <a:r>
              <a:rPr lang="en-US" dirty="0"/>
              <a:t> in the expansion of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a:t>
            </a:r>
          </a:p>
          <a:p>
            <a:pPr>
              <a:buNone/>
            </a:pPr>
            <a:r>
              <a:rPr lang="en-US" b="1" dirty="0"/>
              <a:t>   Solution</a:t>
            </a:r>
            <a:r>
              <a:rPr lang="en-US" dirty="0"/>
              <a:t>: We view the expression as (</a:t>
            </a:r>
            <a:r>
              <a:rPr lang="en-US" dirty="0">
                <a:latin typeface="Cambria Math" pitchFamily="18" charset="0"/>
                <a:ea typeface="Cambria Math" pitchFamily="18" charset="0"/>
              </a:rPr>
              <a:t>2</a:t>
            </a:r>
            <a:r>
              <a:rPr lang="en-US" i="1" dirty="0"/>
              <a:t>x</a:t>
            </a:r>
            <a:r>
              <a:rPr lang="en-US" dirty="0"/>
              <a:t> +(</a:t>
            </a:r>
            <a:r>
              <a:rPr lang="en-US" dirty="0">
                <a:latin typeface="Cambria Math"/>
                <a:ea typeface="Cambria Math"/>
              </a:rPr>
              <a:t>−</a:t>
            </a:r>
            <a:r>
              <a:rPr lang="en-US" dirty="0">
                <a:latin typeface="Cambria Math" pitchFamily="18" charset="0"/>
                <a:ea typeface="Cambria Math" pitchFamily="18" charset="0"/>
              </a:rPr>
              <a:t>3</a:t>
            </a:r>
            <a:r>
              <a:rPr lang="en-US" i="1" dirty="0"/>
              <a:t>y)</a:t>
            </a:r>
            <a:r>
              <a:rPr lang="en-US" dirty="0"/>
              <a:t>)</a:t>
            </a:r>
            <a:r>
              <a:rPr lang="en-US" baseline="30000" dirty="0">
                <a:latin typeface="Cambria Math" pitchFamily="18" charset="0"/>
                <a:ea typeface="Cambria Math" pitchFamily="18" charset="0"/>
              </a:rPr>
              <a:t>25</a:t>
            </a:r>
            <a:r>
              <a:rPr lang="en-US" dirty="0"/>
              <a:t>.        By the binomial theorem</a:t>
            </a:r>
          </a:p>
          <a:p>
            <a:pPr>
              <a:buNone/>
            </a:pPr>
            <a:endParaRPr lang="en-US" dirty="0"/>
          </a:p>
          <a:p>
            <a:pPr>
              <a:buNone/>
            </a:pPr>
            <a:endParaRPr lang="en-US" baseline="30000" dirty="0">
              <a:latin typeface="Cambria Math" pitchFamily="18" charset="0"/>
              <a:ea typeface="Cambria Math" pitchFamily="18" charset="0"/>
            </a:endParaRPr>
          </a:p>
          <a:p>
            <a:pPr>
              <a:buNone/>
            </a:pPr>
            <a:r>
              <a:rPr lang="en-US" dirty="0">
                <a:latin typeface="Cambria Math" pitchFamily="18" charset="0"/>
                <a:ea typeface="Cambria Math" pitchFamily="18" charset="0"/>
              </a:rPr>
              <a:t>   Consequently, the coefficient of </a:t>
            </a:r>
            <a:r>
              <a:rPr lang="en-US" i="1" dirty="0">
                <a:ea typeface="Cambria Math" pitchFamily="18" charset="0"/>
              </a:rPr>
              <a:t>x</a:t>
            </a:r>
            <a:r>
              <a:rPr lang="en-US" baseline="30000" dirty="0">
                <a:latin typeface="Cambria Math" pitchFamily="18" charset="0"/>
                <a:ea typeface="Cambria Math" pitchFamily="18" charset="0"/>
              </a:rPr>
              <a:t>12</a:t>
            </a:r>
            <a:r>
              <a:rPr lang="en-US" i="1" dirty="0">
                <a:ea typeface="Cambria Math" pitchFamily="18" charset="0"/>
              </a:rPr>
              <a:t>y</a:t>
            </a:r>
            <a:r>
              <a:rPr lang="en-US" baseline="30000" dirty="0">
                <a:latin typeface="Cambria Math" pitchFamily="18" charset="0"/>
                <a:ea typeface="Cambria Math" pitchFamily="18" charset="0"/>
              </a:rPr>
              <a:t>13</a:t>
            </a:r>
            <a:r>
              <a:rPr lang="en-US" dirty="0">
                <a:latin typeface="Cambria Math" pitchFamily="18" charset="0"/>
                <a:ea typeface="Cambria Math" pitchFamily="18" charset="0"/>
              </a:rPr>
              <a:t> in the expansion is obtained when </a:t>
            </a:r>
            <a:r>
              <a:rPr lang="en-US" i="1" dirty="0">
                <a:latin typeface="Cambria Math" pitchFamily="18" charset="0"/>
                <a:ea typeface="Cambria Math" pitchFamily="18" charset="0"/>
              </a:rPr>
              <a:t>j</a:t>
            </a:r>
            <a:r>
              <a:rPr lang="en-US" dirty="0">
                <a:latin typeface="Cambria Math" pitchFamily="18" charset="0"/>
                <a:ea typeface="Cambria Math" pitchFamily="18" charset="0"/>
              </a:rPr>
              <a:t> = 13.</a:t>
            </a:r>
            <a:endParaRPr lang="en-US" dirty="0"/>
          </a:p>
          <a:p>
            <a:pPr>
              <a:buNone/>
            </a:pPr>
            <a:endParaRPr lang="en-US" dirty="0"/>
          </a:p>
        </p:txBody>
      </p:sp>
      <p:pic>
        <p:nvPicPr>
          <p:cNvPr id="6" name="Picture 5" descr="addin_tmp.png"/>
          <p:cNvPicPr>
            <a:picLocks noChangeAspect="1"/>
          </p:cNvPicPr>
          <p:nvPr>
            <p:custDataLst>
              <p:tags r:id="rId1"/>
            </p:custDataLst>
          </p:nvPr>
        </p:nvPicPr>
        <p:blipFill>
          <a:blip r:embed="rId4" cstate="print"/>
          <a:stretch>
            <a:fillRect/>
          </a:stretch>
        </p:blipFill>
        <p:spPr>
          <a:xfrm>
            <a:off x="1524000" y="3292077"/>
            <a:ext cx="5943600" cy="777338"/>
          </a:xfrm>
          <a:prstGeom prst="rect">
            <a:avLst/>
          </a:prstGeom>
        </p:spPr>
      </p:pic>
      <p:pic>
        <p:nvPicPr>
          <p:cNvPr id="7" name="Picture 6" descr="addin_tmp.png"/>
          <p:cNvPicPr>
            <a:picLocks noChangeAspect="1"/>
          </p:cNvPicPr>
          <p:nvPr>
            <p:custDataLst>
              <p:tags r:id="rId2"/>
            </p:custDataLst>
          </p:nvPr>
        </p:nvPicPr>
        <p:blipFill>
          <a:blip r:embed="rId5" cstate="print"/>
          <a:stretch>
            <a:fillRect/>
          </a:stretch>
        </p:blipFill>
        <p:spPr>
          <a:xfrm>
            <a:off x="1524000" y="5396721"/>
            <a:ext cx="5181600" cy="805691"/>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 Useful Identity</a:t>
            </a:r>
          </a:p>
        </p:txBody>
      </p:sp>
      <p:sp>
        <p:nvSpPr>
          <p:cNvPr id="3" name="Content Placeholder 2"/>
          <p:cNvSpPr>
            <a:spLocks noGrp="1"/>
          </p:cNvSpPr>
          <p:nvPr>
            <p:ph idx="1"/>
          </p:nvPr>
        </p:nvSpPr>
        <p:spPr/>
        <p:txBody>
          <a:bodyPr>
            <a:normAutofit fontScale="77500" lnSpcReduction="20000"/>
          </a:bodyPr>
          <a:lstStyle/>
          <a:p>
            <a:pPr>
              <a:buNone/>
            </a:pPr>
            <a:r>
              <a:rPr lang="en-US" b="1" dirty="0"/>
              <a:t>    Corollary </a:t>
            </a:r>
            <a:r>
              <a:rPr lang="en-US" b="1" dirty="0">
                <a:latin typeface="Cambria Math" pitchFamily="18" charset="0"/>
                <a:ea typeface="Cambria Math" pitchFamily="18" charset="0"/>
              </a:rPr>
              <a:t>1</a:t>
            </a:r>
            <a:r>
              <a:rPr lang="en-US" dirty="0"/>
              <a:t>: With </a:t>
            </a:r>
            <a:r>
              <a:rPr lang="en-US" i="1" dirty="0"/>
              <a:t>n</a:t>
            </a:r>
            <a:r>
              <a:rPr lang="en-US" dirty="0"/>
              <a:t> </a:t>
            </a:r>
            <a:r>
              <a:rPr lang="en-US" dirty="0">
                <a:latin typeface="Cambria Math"/>
                <a:ea typeface="Cambria Math"/>
              </a:rPr>
              <a:t>≥</a:t>
            </a:r>
            <a:r>
              <a:rPr lang="en-US" dirty="0">
                <a:latin typeface="Cambria Math" pitchFamily="18" charset="0"/>
                <a:ea typeface="Cambria Math" pitchFamily="18" charset="0"/>
              </a:rPr>
              <a:t>0,</a:t>
            </a:r>
          </a:p>
          <a:p>
            <a:endParaRPr lang="en-US" dirty="0"/>
          </a:p>
          <a:p>
            <a:pPr>
              <a:buNone/>
            </a:pPr>
            <a:r>
              <a:rPr lang="en-US" b="1" dirty="0"/>
              <a:t>    Proof</a:t>
            </a:r>
            <a:r>
              <a:rPr lang="en-US" dirty="0"/>
              <a:t> (</a:t>
            </a:r>
            <a:r>
              <a:rPr lang="en-US" i="1" dirty="0"/>
              <a:t>using binomial theorem</a:t>
            </a:r>
            <a:r>
              <a:rPr lang="en-US" dirty="0"/>
              <a:t>): With </a:t>
            </a:r>
            <a:r>
              <a:rPr lang="en-US" i="1" dirty="0"/>
              <a:t>x</a:t>
            </a:r>
            <a:r>
              <a:rPr lang="en-US" dirty="0"/>
              <a:t> = </a:t>
            </a:r>
            <a:r>
              <a:rPr lang="en-US" dirty="0">
                <a:latin typeface="Cambria Math" pitchFamily="18" charset="0"/>
                <a:ea typeface="Cambria Math" pitchFamily="18" charset="0"/>
              </a:rPr>
              <a:t>1</a:t>
            </a:r>
            <a:r>
              <a:rPr lang="en-US" dirty="0"/>
              <a:t> and </a:t>
            </a:r>
            <a:r>
              <a:rPr lang="en-US" i="1" dirty="0"/>
              <a:t>y</a:t>
            </a:r>
            <a:r>
              <a:rPr lang="en-US" dirty="0"/>
              <a:t> = </a:t>
            </a:r>
            <a:r>
              <a:rPr lang="en-US" dirty="0">
                <a:latin typeface="Cambria Math" pitchFamily="18" charset="0"/>
                <a:ea typeface="Cambria Math" pitchFamily="18" charset="0"/>
              </a:rPr>
              <a:t>1</a:t>
            </a:r>
            <a:r>
              <a:rPr lang="en-US" dirty="0"/>
              <a:t>, from the binomial theorem we see that:</a:t>
            </a:r>
          </a:p>
          <a:p>
            <a:endParaRPr lang="en-US" dirty="0"/>
          </a:p>
          <a:p>
            <a:pPr>
              <a:buNone/>
            </a:pPr>
            <a:endParaRPr lang="en-US" dirty="0"/>
          </a:p>
          <a:p>
            <a:pPr>
              <a:buNone/>
            </a:pPr>
            <a:r>
              <a:rPr lang="en-US" b="1" dirty="0"/>
              <a:t>    Proof</a:t>
            </a:r>
            <a:r>
              <a:rPr lang="en-US" dirty="0"/>
              <a:t> (</a:t>
            </a:r>
            <a:r>
              <a:rPr lang="en-US" i="1" dirty="0"/>
              <a:t>combinatorial</a:t>
            </a:r>
            <a:r>
              <a:rPr lang="en-US" dirty="0"/>
              <a:t>): Consider the subsets of a set with </a:t>
            </a:r>
            <a:r>
              <a:rPr lang="en-US" i="1" dirty="0"/>
              <a:t>n</a:t>
            </a:r>
            <a:r>
              <a:rPr lang="en-US" dirty="0"/>
              <a:t> elements. There are        subsets with zero elements,       with one element,       with two elements, …, and       with </a:t>
            </a:r>
            <a:r>
              <a:rPr lang="en-US" i="1" dirty="0"/>
              <a:t>n</a:t>
            </a:r>
            <a:r>
              <a:rPr lang="en-US" dirty="0"/>
              <a:t> elements. Therefore the total is</a:t>
            </a:r>
          </a:p>
          <a:p>
            <a:pPr>
              <a:buNone/>
            </a:pPr>
            <a:endParaRPr lang="en-US" dirty="0"/>
          </a:p>
          <a:p>
            <a:pPr>
              <a:buNone/>
            </a:pPr>
            <a:r>
              <a:rPr lang="en-US" dirty="0"/>
              <a:t>    Since, we know that a set with </a:t>
            </a:r>
            <a:r>
              <a:rPr lang="en-US" i="1" dirty="0"/>
              <a:t>n</a:t>
            </a:r>
            <a:r>
              <a:rPr lang="en-US" dirty="0"/>
              <a:t> elements has </a:t>
            </a:r>
            <a:r>
              <a:rPr lang="en-US" dirty="0">
                <a:latin typeface="Cambria Math" pitchFamily="18" charset="0"/>
                <a:ea typeface="Cambria Math" pitchFamily="18" charset="0"/>
              </a:rPr>
              <a:t>2</a:t>
            </a:r>
            <a:r>
              <a:rPr lang="en-US" i="1" baseline="30000" dirty="0"/>
              <a:t>n</a:t>
            </a:r>
            <a:r>
              <a:rPr lang="en-US" dirty="0"/>
              <a:t> subsets, we conclude:</a:t>
            </a:r>
          </a:p>
          <a:p>
            <a:pPr>
              <a:buNone/>
            </a:pPr>
            <a:r>
              <a:rPr lang="en-US" dirty="0"/>
              <a:t>  </a:t>
            </a:r>
          </a:p>
        </p:txBody>
      </p:sp>
      <p:pic>
        <p:nvPicPr>
          <p:cNvPr id="5" name="Picture 4" descr="addin_tmp.png"/>
          <p:cNvPicPr>
            <a:picLocks noChangeAspect="1"/>
          </p:cNvPicPr>
          <p:nvPr>
            <p:custDataLst>
              <p:tags r:id="rId1"/>
            </p:custDataLst>
          </p:nvPr>
        </p:nvPicPr>
        <p:blipFill>
          <a:blip r:embed="rId10" cstate="print"/>
          <a:stretch>
            <a:fillRect/>
          </a:stretch>
        </p:blipFill>
        <p:spPr>
          <a:xfrm>
            <a:off x="4038600" y="2057400"/>
            <a:ext cx="1370171" cy="527209"/>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1143000" y="3276600"/>
            <a:ext cx="4213384" cy="527209"/>
          </a:xfrm>
          <a:prstGeom prst="rect">
            <a:avLst/>
          </a:prstGeom>
        </p:spPr>
      </p:pic>
      <p:pic>
        <p:nvPicPr>
          <p:cNvPr id="12" name="Picture 11" descr="addin_tmp.png"/>
          <p:cNvPicPr>
            <a:picLocks noChangeAspect="1"/>
          </p:cNvPicPr>
          <p:nvPr>
            <p:custDataLst>
              <p:tags r:id="rId3"/>
            </p:custDataLst>
          </p:nvPr>
        </p:nvPicPr>
        <p:blipFill>
          <a:blip r:embed="rId12" cstate="print"/>
          <a:stretch>
            <a:fillRect/>
          </a:stretch>
        </p:blipFill>
        <p:spPr>
          <a:xfrm>
            <a:off x="3266123" y="4546600"/>
            <a:ext cx="337185" cy="304800"/>
          </a:xfrm>
          <a:prstGeom prst="rect">
            <a:avLst/>
          </a:prstGeom>
        </p:spPr>
      </p:pic>
      <p:pic>
        <p:nvPicPr>
          <p:cNvPr id="14" name="Picture 13" descr="addin_tmp.png"/>
          <p:cNvPicPr>
            <a:picLocks noChangeAspect="1"/>
          </p:cNvPicPr>
          <p:nvPr>
            <p:custDataLst>
              <p:tags r:id="rId4"/>
            </p:custDataLst>
          </p:nvPr>
        </p:nvPicPr>
        <p:blipFill>
          <a:blip r:embed="rId13" cstate="print"/>
          <a:stretch>
            <a:fillRect/>
          </a:stretch>
        </p:blipFill>
        <p:spPr>
          <a:xfrm>
            <a:off x="6956107" y="4474029"/>
            <a:ext cx="337185" cy="304800"/>
          </a:xfrm>
          <a:prstGeom prst="rect">
            <a:avLst/>
          </a:prstGeom>
        </p:spPr>
      </p:pic>
      <p:pic>
        <p:nvPicPr>
          <p:cNvPr id="17" name="Picture 16" descr="addin_tmp.png"/>
          <p:cNvPicPr>
            <a:picLocks noChangeAspect="1"/>
          </p:cNvPicPr>
          <p:nvPr>
            <p:custDataLst>
              <p:tags r:id="rId5"/>
            </p:custDataLst>
          </p:nvPr>
        </p:nvPicPr>
        <p:blipFill>
          <a:blip r:embed="rId14" cstate="print"/>
          <a:stretch>
            <a:fillRect/>
          </a:stretch>
        </p:blipFill>
        <p:spPr>
          <a:xfrm>
            <a:off x="3939948" y="4362824"/>
            <a:ext cx="950119" cy="527209"/>
          </a:xfrm>
          <a:prstGeom prst="rect">
            <a:avLst/>
          </a:prstGeom>
        </p:spPr>
      </p:pic>
      <p:pic>
        <p:nvPicPr>
          <p:cNvPr id="21" name="Picture 20" descr="addin_tmp.png"/>
          <p:cNvPicPr>
            <a:picLocks noChangeAspect="1"/>
          </p:cNvPicPr>
          <p:nvPr>
            <p:custDataLst>
              <p:tags r:id="rId6"/>
            </p:custDataLst>
          </p:nvPr>
        </p:nvPicPr>
        <p:blipFill>
          <a:blip r:embed="rId15" cstate="print"/>
          <a:stretch>
            <a:fillRect/>
          </a:stretch>
        </p:blipFill>
        <p:spPr>
          <a:xfrm>
            <a:off x="5562600" y="4419600"/>
            <a:ext cx="337185" cy="304800"/>
          </a:xfrm>
          <a:prstGeom prst="rect">
            <a:avLst/>
          </a:prstGeom>
        </p:spPr>
      </p:pic>
      <p:pic>
        <p:nvPicPr>
          <p:cNvPr id="20" name="Picture 19" descr="addin_tmp.png"/>
          <p:cNvPicPr>
            <a:picLocks noChangeAspect="1"/>
          </p:cNvPicPr>
          <p:nvPr>
            <p:custDataLst>
              <p:tags r:id="rId7"/>
            </p:custDataLst>
          </p:nvPr>
        </p:nvPicPr>
        <p:blipFill>
          <a:blip r:embed="rId16" cstate="print"/>
          <a:stretch>
            <a:fillRect/>
          </a:stretch>
        </p:blipFill>
        <p:spPr>
          <a:xfrm>
            <a:off x="1981200" y="4419600"/>
            <a:ext cx="337185" cy="304800"/>
          </a:xfrm>
          <a:prstGeom prst="rect">
            <a:avLst/>
          </a:prstGeom>
        </p:spPr>
      </p:pic>
      <p:pic>
        <p:nvPicPr>
          <p:cNvPr id="23" name="Picture 22" descr="addin_tmp.png"/>
          <p:cNvPicPr>
            <a:picLocks noChangeAspect="1"/>
          </p:cNvPicPr>
          <p:nvPr>
            <p:custDataLst>
              <p:tags r:id="rId8"/>
            </p:custDataLst>
          </p:nvPr>
        </p:nvPicPr>
        <p:blipFill>
          <a:blip r:embed="rId10" cstate="print"/>
          <a:stretch>
            <a:fillRect/>
          </a:stretch>
        </p:blipFill>
        <p:spPr>
          <a:xfrm>
            <a:off x="4038600" y="5791200"/>
            <a:ext cx="1370171" cy="527209"/>
          </a:xfrm>
          <a:prstGeom prst="rect">
            <a:avLst/>
          </a:prstGeom>
        </p:spPr>
      </p:pic>
      <p:sp>
        <p:nvSpPr>
          <p:cNvPr id="13" name="Isosceles Triangle 12"/>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flipV="1">
            <a:off x="8305800" y="3429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Pascal’s Identity </a:t>
            </a:r>
          </a:p>
        </p:txBody>
      </p:sp>
      <p:sp>
        <p:nvSpPr>
          <p:cNvPr id="3" name="Content Placeholder 2"/>
          <p:cNvSpPr>
            <a:spLocks noGrp="1"/>
          </p:cNvSpPr>
          <p:nvPr>
            <p:ph idx="1"/>
          </p:nvPr>
        </p:nvSpPr>
        <p:spPr/>
        <p:txBody>
          <a:bodyPr>
            <a:normAutofit fontScale="85000" lnSpcReduction="20000"/>
          </a:bodyPr>
          <a:lstStyle/>
          <a:p>
            <a:pPr>
              <a:buNone/>
            </a:pPr>
            <a:r>
              <a:rPr lang="en-US" b="1" dirty="0"/>
              <a:t>   Pascal’s Identity</a:t>
            </a:r>
            <a:r>
              <a:rPr lang="en-US" dirty="0"/>
              <a:t>: If </a:t>
            </a:r>
            <a:r>
              <a:rPr lang="en-US" i="1" dirty="0"/>
              <a:t>n</a:t>
            </a:r>
            <a:r>
              <a:rPr lang="en-US" dirty="0"/>
              <a:t> and </a:t>
            </a:r>
            <a:r>
              <a:rPr lang="en-US" i="1" dirty="0"/>
              <a:t>k</a:t>
            </a:r>
            <a:r>
              <a:rPr lang="en-US" dirty="0"/>
              <a:t>  are integers with </a:t>
            </a:r>
            <a:r>
              <a:rPr lang="en-US" i="1" dirty="0"/>
              <a:t>n</a:t>
            </a:r>
            <a:r>
              <a:rPr lang="en-US" dirty="0"/>
              <a:t> </a:t>
            </a:r>
            <a:r>
              <a:rPr lang="en-US" dirty="0">
                <a:latin typeface="Cambria Math"/>
                <a:ea typeface="Cambria Math"/>
              </a:rPr>
              <a:t>≥</a:t>
            </a:r>
            <a:r>
              <a:rPr lang="en-US" dirty="0"/>
              <a:t> </a:t>
            </a:r>
            <a:r>
              <a:rPr lang="en-US" i="1" dirty="0"/>
              <a:t>k</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0</a:t>
            </a:r>
            <a:r>
              <a:rPr lang="en-US" dirty="0"/>
              <a:t>, then  </a:t>
            </a:r>
          </a:p>
          <a:p>
            <a:endParaRPr lang="en-US" dirty="0"/>
          </a:p>
          <a:p>
            <a:endParaRPr lang="en-US" dirty="0"/>
          </a:p>
          <a:p>
            <a:pPr>
              <a:buNone/>
            </a:pPr>
            <a:r>
              <a:rPr lang="en-US" b="1" dirty="0"/>
              <a:t>   Proof </a:t>
            </a:r>
            <a:r>
              <a:rPr lang="en-US" dirty="0"/>
              <a:t>(</a:t>
            </a:r>
            <a:r>
              <a:rPr lang="en-US" i="1" dirty="0"/>
              <a:t>combinatorial</a:t>
            </a:r>
            <a:r>
              <a:rPr lang="en-US" dirty="0"/>
              <a:t>): Let </a:t>
            </a:r>
            <a:r>
              <a:rPr lang="en-US" i="1" dirty="0"/>
              <a:t>T</a:t>
            </a:r>
            <a:r>
              <a:rPr lang="en-US" dirty="0"/>
              <a:t> be a set where |</a:t>
            </a:r>
            <a:r>
              <a:rPr lang="en-US" i="1" dirty="0"/>
              <a:t>T|</a:t>
            </a:r>
            <a:r>
              <a:rPr lang="en-US" dirty="0"/>
              <a:t> = </a:t>
            </a:r>
            <a:r>
              <a:rPr lang="en-US" i="1" dirty="0"/>
              <a:t>n</a:t>
            </a:r>
            <a:r>
              <a:rPr lang="en-US" dirty="0"/>
              <a:t> + </a:t>
            </a:r>
            <a:r>
              <a:rPr lang="en-US" dirty="0">
                <a:latin typeface="Cambria Math" pitchFamily="18" charset="0"/>
                <a:ea typeface="Cambria Math" pitchFamily="18" charset="0"/>
              </a:rPr>
              <a:t>1,</a:t>
            </a:r>
            <a:r>
              <a:rPr lang="en-US" dirty="0"/>
              <a:t> </a:t>
            </a:r>
            <a:r>
              <a:rPr lang="en-US" i="1" dirty="0"/>
              <a:t>a</a:t>
            </a:r>
            <a:r>
              <a:rPr lang="en-US" dirty="0"/>
              <a:t> </a:t>
            </a:r>
            <a:r>
              <a:rPr lang="en-US" dirty="0">
                <a:latin typeface="Cambria Math"/>
                <a:ea typeface="Cambria Math"/>
              </a:rPr>
              <a:t>∊</a:t>
            </a:r>
            <a:r>
              <a:rPr lang="en-US" i="1" dirty="0"/>
              <a:t>T</a:t>
            </a:r>
            <a:r>
              <a:rPr lang="en-US" dirty="0"/>
              <a:t>, and </a:t>
            </a:r>
            <a:r>
              <a:rPr lang="en-US" i="1" dirty="0"/>
              <a:t>S</a:t>
            </a:r>
            <a:r>
              <a:rPr lang="en-US" dirty="0"/>
              <a:t> = </a:t>
            </a:r>
            <a:r>
              <a:rPr lang="en-US" i="1" dirty="0"/>
              <a:t>T</a:t>
            </a:r>
            <a:r>
              <a:rPr lang="en-US" dirty="0"/>
              <a:t> </a:t>
            </a:r>
            <a:r>
              <a:rPr lang="en-US" dirty="0">
                <a:latin typeface="Cambria Math"/>
                <a:ea typeface="Cambria Math"/>
              </a:rPr>
              <a:t>−</a:t>
            </a:r>
            <a:r>
              <a:rPr lang="en-US" dirty="0"/>
              <a:t> {a}.  There are          subsets of </a:t>
            </a:r>
            <a:r>
              <a:rPr lang="en-US" i="1" dirty="0"/>
              <a:t>T</a:t>
            </a:r>
            <a:r>
              <a:rPr lang="en-US" dirty="0"/>
              <a:t> containing </a:t>
            </a:r>
            <a:r>
              <a:rPr lang="en-US" i="1" dirty="0"/>
              <a:t>k</a:t>
            </a:r>
            <a:r>
              <a:rPr lang="en-US" dirty="0"/>
              <a:t> elements. Each of these subsets either:</a:t>
            </a:r>
          </a:p>
          <a:p>
            <a:pPr lvl="1"/>
            <a:r>
              <a:rPr lang="en-US" dirty="0"/>
              <a:t>contains </a:t>
            </a:r>
            <a:r>
              <a:rPr lang="en-US" i="1" dirty="0"/>
              <a:t>a</a:t>
            </a:r>
            <a:r>
              <a:rPr lang="en-US" dirty="0"/>
              <a:t> with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a:t>
            </a:r>
            <a:r>
              <a:rPr lang="en-US" dirty="0"/>
              <a:t> other elements, or </a:t>
            </a:r>
          </a:p>
          <a:p>
            <a:pPr lvl="1"/>
            <a:r>
              <a:rPr lang="en-US" dirty="0"/>
              <a:t>contains </a:t>
            </a:r>
            <a:r>
              <a:rPr lang="en-US" i="1" dirty="0"/>
              <a:t>k</a:t>
            </a:r>
            <a:r>
              <a:rPr lang="en-US" dirty="0"/>
              <a:t> elements of </a:t>
            </a:r>
            <a:r>
              <a:rPr lang="en-US" i="1" dirty="0"/>
              <a:t>S</a:t>
            </a:r>
            <a:r>
              <a:rPr lang="en-US" dirty="0"/>
              <a:t> and not </a:t>
            </a:r>
            <a:r>
              <a:rPr lang="en-US" i="1" dirty="0"/>
              <a:t>a</a:t>
            </a:r>
            <a:r>
              <a:rPr lang="en-US" dirty="0"/>
              <a:t>.</a:t>
            </a:r>
          </a:p>
          <a:p>
            <a:pPr>
              <a:buNone/>
            </a:pPr>
            <a:r>
              <a:rPr lang="en-US" dirty="0"/>
              <a:t>   There are </a:t>
            </a:r>
          </a:p>
          <a:p>
            <a:pPr lvl="1"/>
            <a:r>
              <a:rPr lang="en-US" dirty="0"/>
              <a:t>          </a:t>
            </a:r>
            <a:r>
              <a:rPr lang="en-US" dirty="0">
                <a:latin typeface="Cambria Math" pitchFamily="18" charset="0"/>
                <a:ea typeface="Cambria Math" pitchFamily="18" charset="0"/>
              </a:rPr>
              <a:t>subsets of </a:t>
            </a:r>
            <a:r>
              <a:rPr lang="en-US" i="1" dirty="0">
                <a:ea typeface="Cambria Math" pitchFamily="18" charset="0"/>
              </a:rPr>
              <a:t>k</a:t>
            </a:r>
            <a:r>
              <a:rPr lang="en-US" dirty="0">
                <a:latin typeface="Cambria Math" pitchFamily="18" charset="0"/>
                <a:ea typeface="Cambria Math" pitchFamily="18" charset="0"/>
              </a:rPr>
              <a:t> elements that contain </a:t>
            </a:r>
            <a:r>
              <a:rPr lang="en-US" i="1" dirty="0">
                <a:ea typeface="Cambria Math" pitchFamily="18" charset="0"/>
              </a:rPr>
              <a:t>a</a:t>
            </a:r>
            <a:r>
              <a:rPr lang="en-US" dirty="0">
                <a:latin typeface="Cambria Math" pitchFamily="18" charset="0"/>
                <a:ea typeface="Cambria Math" pitchFamily="18" charset="0"/>
              </a:rPr>
              <a:t>, since there are</a:t>
            </a:r>
            <a:r>
              <a:rPr lang="en-US" dirty="0"/>
              <a:t>          subsets of   </a:t>
            </a:r>
            <a:r>
              <a:rPr lang="en-US" i="1" dirty="0"/>
              <a:t>k</a:t>
            </a:r>
            <a:r>
              <a:rPr lang="en-US" dirty="0">
                <a:latin typeface="Cambria Math"/>
                <a:ea typeface="Cambria Math"/>
              </a:rPr>
              <a:t> −</a:t>
            </a:r>
            <a:r>
              <a:rPr lang="en-US" dirty="0"/>
              <a:t> </a:t>
            </a:r>
            <a:r>
              <a:rPr lang="en-US" dirty="0">
                <a:latin typeface="Cambria Math" pitchFamily="18" charset="0"/>
                <a:ea typeface="Cambria Math" pitchFamily="18" charset="0"/>
              </a:rPr>
              <a:t>1 elements of </a:t>
            </a:r>
            <a:r>
              <a:rPr lang="en-US" i="1" dirty="0">
                <a:ea typeface="Cambria Math" pitchFamily="18" charset="0"/>
              </a:rPr>
              <a:t>S</a:t>
            </a:r>
            <a:r>
              <a:rPr lang="en-US" dirty="0">
                <a:latin typeface="Cambria Math" pitchFamily="18" charset="0"/>
                <a:ea typeface="Cambria Math" pitchFamily="18" charset="0"/>
              </a:rPr>
              <a:t>, </a:t>
            </a:r>
          </a:p>
          <a:p>
            <a:pPr lvl="1"/>
            <a:r>
              <a:rPr lang="en-US" dirty="0">
                <a:latin typeface="Cambria Math" pitchFamily="18" charset="0"/>
                <a:ea typeface="Cambria Math" pitchFamily="18" charset="0"/>
              </a:rPr>
              <a:t>       subsets of </a:t>
            </a:r>
            <a:r>
              <a:rPr lang="en-US" i="1" dirty="0">
                <a:ea typeface="Cambria Math" pitchFamily="18" charset="0"/>
              </a:rPr>
              <a:t>k</a:t>
            </a:r>
            <a:r>
              <a:rPr lang="en-US" dirty="0">
                <a:latin typeface="Cambria Math" pitchFamily="18" charset="0"/>
                <a:ea typeface="Cambria Math" pitchFamily="18" charset="0"/>
              </a:rPr>
              <a:t> elements of </a:t>
            </a:r>
            <a:r>
              <a:rPr lang="en-US" i="1" dirty="0">
                <a:ea typeface="Cambria Math" pitchFamily="18" charset="0"/>
              </a:rPr>
              <a:t>T</a:t>
            </a:r>
            <a:r>
              <a:rPr lang="en-US" dirty="0">
                <a:latin typeface="Cambria Math" pitchFamily="18" charset="0"/>
                <a:ea typeface="Cambria Math" pitchFamily="18" charset="0"/>
              </a:rPr>
              <a:t> that do not contain </a:t>
            </a:r>
            <a:r>
              <a:rPr lang="en-US" i="1" dirty="0">
                <a:ea typeface="Cambria Math" pitchFamily="18" charset="0"/>
              </a:rPr>
              <a:t>a</a:t>
            </a:r>
            <a:r>
              <a:rPr lang="en-US" dirty="0">
                <a:latin typeface="Cambria Math" pitchFamily="18" charset="0"/>
                <a:ea typeface="Cambria Math" pitchFamily="18" charset="0"/>
              </a:rPr>
              <a:t>, because there are       subsets of k elements of S.</a:t>
            </a:r>
          </a:p>
          <a:p>
            <a:pPr>
              <a:buNone/>
            </a:pPr>
            <a:r>
              <a:rPr lang="en-US" dirty="0">
                <a:latin typeface="Cambria Math" pitchFamily="18" charset="0"/>
                <a:ea typeface="Cambria Math" pitchFamily="18" charset="0"/>
              </a:rPr>
              <a:t>   Hence,  </a:t>
            </a:r>
          </a:p>
          <a:p>
            <a:pPr>
              <a:buNone/>
            </a:pPr>
            <a:endParaRPr lang="en-US" dirty="0">
              <a:latin typeface="Cambria Math" pitchFamily="18" charset="0"/>
              <a:ea typeface="Cambria Math" pitchFamily="18" charset="0"/>
            </a:endParaRPr>
          </a:p>
        </p:txBody>
      </p:sp>
      <p:pic>
        <p:nvPicPr>
          <p:cNvPr id="4" name="Picture 3" descr="0511.jpg"/>
          <p:cNvPicPr>
            <a:picLocks noChangeAspect="1"/>
          </p:cNvPicPr>
          <p:nvPr/>
        </p:nvPicPr>
        <p:blipFill>
          <a:blip r:embed="rId9" cstate="print"/>
          <a:stretch>
            <a:fillRect/>
          </a:stretch>
        </p:blipFill>
        <p:spPr>
          <a:xfrm>
            <a:off x="7391400" y="152400"/>
            <a:ext cx="900684" cy="1043178"/>
          </a:xfrm>
          <a:prstGeom prst="rect">
            <a:avLst/>
          </a:prstGeom>
        </p:spPr>
      </p:pic>
      <p:sp>
        <p:nvSpPr>
          <p:cNvPr id="5" name="TextBox 4"/>
          <p:cNvSpPr txBox="1"/>
          <p:nvPr/>
        </p:nvSpPr>
        <p:spPr>
          <a:xfrm>
            <a:off x="5410200" y="228600"/>
            <a:ext cx="1676400" cy="646331"/>
          </a:xfrm>
          <a:prstGeom prst="rect">
            <a:avLst/>
          </a:prstGeom>
          <a:noFill/>
        </p:spPr>
        <p:txBody>
          <a:bodyPr wrap="square" rtlCol="0">
            <a:spAutoFit/>
          </a:bodyPr>
          <a:lstStyle/>
          <a:p>
            <a:r>
              <a:rPr lang="en-US" dirty="0" err="1"/>
              <a:t>Blaise</a:t>
            </a:r>
            <a:r>
              <a:rPr lang="en-US" dirty="0"/>
              <a:t> Pascal</a:t>
            </a:r>
          </a:p>
          <a:p>
            <a:r>
              <a:rPr lang="en-US" dirty="0"/>
              <a:t>(</a:t>
            </a:r>
            <a:r>
              <a:rPr lang="en-US" dirty="0">
                <a:latin typeface="Cambria Math" pitchFamily="18" charset="0"/>
                <a:ea typeface="Cambria Math" pitchFamily="18" charset="0"/>
              </a:rPr>
              <a:t>1623-1662</a:t>
            </a:r>
            <a:r>
              <a:rPr lang="en-US" dirty="0"/>
              <a:t>)</a:t>
            </a:r>
          </a:p>
        </p:txBody>
      </p:sp>
      <p:pic>
        <p:nvPicPr>
          <p:cNvPr id="7" name="Picture 6" descr="addin_tmp.png"/>
          <p:cNvPicPr>
            <a:picLocks noChangeAspect="1"/>
          </p:cNvPicPr>
          <p:nvPr>
            <p:custDataLst>
              <p:tags r:id="rId1"/>
            </p:custDataLst>
          </p:nvPr>
        </p:nvPicPr>
        <p:blipFill>
          <a:blip r:embed="rId10" cstate="print"/>
          <a:stretch>
            <a:fillRect/>
          </a:stretch>
        </p:blipFill>
        <p:spPr>
          <a:xfrm>
            <a:off x="2819400" y="2362200"/>
            <a:ext cx="2908935" cy="457200"/>
          </a:xfrm>
          <a:prstGeom prst="rect">
            <a:avLst/>
          </a:prstGeom>
        </p:spPr>
      </p:pic>
      <p:pic>
        <p:nvPicPr>
          <p:cNvPr id="9" name="Picture 8" descr="addin_tmp.png"/>
          <p:cNvPicPr>
            <a:picLocks noChangeAspect="1"/>
          </p:cNvPicPr>
          <p:nvPr>
            <p:custDataLst>
              <p:tags r:id="rId2"/>
            </p:custDataLst>
          </p:nvPr>
        </p:nvPicPr>
        <p:blipFill>
          <a:blip r:embed="rId11" cstate="print"/>
          <a:stretch>
            <a:fillRect/>
          </a:stretch>
        </p:blipFill>
        <p:spPr>
          <a:xfrm>
            <a:off x="3505200" y="3200400"/>
            <a:ext cx="555308" cy="304800"/>
          </a:xfrm>
          <a:prstGeom prst="rect">
            <a:avLst/>
          </a:prstGeom>
        </p:spPr>
      </p:pic>
      <p:pic>
        <p:nvPicPr>
          <p:cNvPr id="17" name="Picture 16" descr="addin_tmp.png"/>
          <p:cNvPicPr>
            <a:picLocks noChangeAspect="1"/>
          </p:cNvPicPr>
          <p:nvPr>
            <p:custDataLst>
              <p:tags r:id="rId3"/>
            </p:custDataLst>
          </p:nvPr>
        </p:nvPicPr>
        <p:blipFill>
          <a:blip r:embed="rId12" cstate="print"/>
          <a:stretch>
            <a:fillRect/>
          </a:stretch>
        </p:blipFill>
        <p:spPr>
          <a:xfrm>
            <a:off x="1219200" y="4800600"/>
            <a:ext cx="438912" cy="243840"/>
          </a:xfrm>
          <a:prstGeom prst="rect">
            <a:avLst/>
          </a:prstGeom>
        </p:spPr>
      </p:pic>
      <p:pic>
        <p:nvPicPr>
          <p:cNvPr id="18" name="Picture 17" descr="addin_tmp.png"/>
          <p:cNvPicPr>
            <a:picLocks noChangeAspect="1"/>
          </p:cNvPicPr>
          <p:nvPr>
            <p:custDataLst>
              <p:tags r:id="rId4"/>
            </p:custDataLst>
          </p:nvPr>
        </p:nvPicPr>
        <p:blipFill>
          <a:blip r:embed="rId12" cstate="print"/>
          <a:stretch>
            <a:fillRect/>
          </a:stretch>
        </p:blipFill>
        <p:spPr>
          <a:xfrm>
            <a:off x="7467600" y="4800600"/>
            <a:ext cx="438912" cy="243840"/>
          </a:xfrm>
          <a:prstGeom prst="rect">
            <a:avLst/>
          </a:prstGeom>
        </p:spPr>
      </p:pic>
      <p:pic>
        <p:nvPicPr>
          <p:cNvPr id="19" name="Picture 18" descr="addin_tmp.png"/>
          <p:cNvPicPr>
            <a:picLocks noChangeAspect="1"/>
          </p:cNvPicPr>
          <p:nvPr>
            <p:custDataLst>
              <p:tags r:id="rId5"/>
            </p:custDataLst>
          </p:nvPr>
        </p:nvPicPr>
        <p:blipFill>
          <a:blip r:embed="rId13" cstate="print"/>
          <a:stretch>
            <a:fillRect/>
          </a:stretch>
        </p:blipFill>
        <p:spPr>
          <a:xfrm>
            <a:off x="1143000" y="5334000"/>
            <a:ext cx="269748" cy="243840"/>
          </a:xfrm>
          <a:prstGeom prst="rect">
            <a:avLst/>
          </a:prstGeom>
        </p:spPr>
      </p:pic>
      <p:pic>
        <p:nvPicPr>
          <p:cNvPr id="20" name="Picture 19" descr="addin_tmp.png"/>
          <p:cNvPicPr>
            <a:picLocks noChangeAspect="1"/>
          </p:cNvPicPr>
          <p:nvPr>
            <p:custDataLst>
              <p:tags r:id="rId6"/>
            </p:custDataLst>
          </p:nvPr>
        </p:nvPicPr>
        <p:blipFill>
          <a:blip r:embed="rId13" cstate="print"/>
          <a:stretch>
            <a:fillRect/>
          </a:stretch>
        </p:blipFill>
        <p:spPr>
          <a:xfrm>
            <a:off x="1600200" y="5638800"/>
            <a:ext cx="269748" cy="243840"/>
          </a:xfrm>
          <a:prstGeom prst="rect">
            <a:avLst/>
          </a:prstGeom>
        </p:spPr>
      </p:pic>
      <p:pic>
        <p:nvPicPr>
          <p:cNvPr id="16" name="Picture 15" descr="addin_tmp.png"/>
          <p:cNvPicPr>
            <a:picLocks noChangeAspect="1"/>
          </p:cNvPicPr>
          <p:nvPr>
            <p:custDataLst>
              <p:tags r:id="rId7"/>
            </p:custDataLst>
          </p:nvPr>
        </p:nvPicPr>
        <p:blipFill>
          <a:blip r:embed="rId10" cstate="print"/>
          <a:stretch>
            <a:fillRect/>
          </a:stretch>
        </p:blipFill>
        <p:spPr>
          <a:xfrm>
            <a:off x="2362200" y="5943600"/>
            <a:ext cx="2908935" cy="457200"/>
          </a:xfrm>
          <a:prstGeom prst="rect">
            <a:avLst/>
          </a:prstGeom>
        </p:spPr>
      </p:pic>
      <p:sp>
        <p:nvSpPr>
          <p:cNvPr id="21" name="TextBox 20"/>
          <p:cNvSpPr txBox="1"/>
          <p:nvPr/>
        </p:nvSpPr>
        <p:spPr>
          <a:xfrm>
            <a:off x="6934200" y="5715000"/>
            <a:ext cx="1828800" cy="923330"/>
          </a:xfrm>
          <a:prstGeom prst="rect">
            <a:avLst/>
          </a:prstGeom>
          <a:noFill/>
        </p:spPr>
        <p:txBody>
          <a:bodyPr wrap="square" rtlCol="0">
            <a:spAutoFit/>
          </a:bodyPr>
          <a:lstStyle/>
          <a:p>
            <a:r>
              <a:rPr lang="en-US" i="1" dirty="0"/>
              <a:t>See Exercise </a:t>
            </a:r>
            <a:r>
              <a:rPr lang="en-US" dirty="0">
                <a:latin typeface="Cambria Math" pitchFamily="18" charset="0"/>
                <a:ea typeface="Cambria Math" pitchFamily="18" charset="0"/>
              </a:rPr>
              <a:t>19</a:t>
            </a:r>
            <a:r>
              <a:rPr lang="en-US" dirty="0"/>
              <a:t> </a:t>
            </a:r>
            <a:r>
              <a:rPr lang="en-US" i="1" dirty="0"/>
              <a:t>for an algebraic proof.</a:t>
            </a:r>
          </a:p>
        </p:txBody>
      </p:sp>
      <p:sp>
        <p:nvSpPr>
          <p:cNvPr id="14" name="Isosceles Triangle 13"/>
          <p:cNvSpPr/>
          <p:nvPr/>
        </p:nvSpPr>
        <p:spPr>
          <a:xfrm rot="5400000" flipV="1">
            <a:off x="58674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Pascal’s Triangle</a:t>
            </a:r>
          </a:p>
        </p:txBody>
      </p:sp>
      <p:pic>
        <p:nvPicPr>
          <p:cNvPr id="4" name="Content Placeholder 3" descr="0510.jpg"/>
          <p:cNvPicPr>
            <a:picLocks noGrp="1" noChangeAspect="1"/>
          </p:cNvPicPr>
          <p:nvPr>
            <p:ph idx="1"/>
          </p:nvPr>
        </p:nvPicPr>
        <p:blipFill>
          <a:blip r:embed="rId3" cstate="print"/>
          <a:stretch>
            <a:fillRect/>
          </a:stretch>
        </p:blipFill>
        <p:spPr>
          <a:xfrm>
            <a:off x="1671828" y="1181100"/>
            <a:ext cx="7319772" cy="4495799"/>
          </a:xfrm>
        </p:spPr>
      </p:pic>
      <p:sp>
        <p:nvSpPr>
          <p:cNvPr id="5" name="TextBox 4"/>
          <p:cNvSpPr txBox="1"/>
          <p:nvPr/>
        </p:nvSpPr>
        <p:spPr>
          <a:xfrm>
            <a:off x="152400" y="1079535"/>
            <a:ext cx="1981200" cy="1754326"/>
          </a:xfrm>
          <a:prstGeom prst="rect">
            <a:avLst/>
          </a:prstGeom>
          <a:noFill/>
          <a:ln>
            <a:solidFill>
              <a:schemeClr val="accent1"/>
            </a:solidFill>
          </a:ln>
        </p:spPr>
        <p:txBody>
          <a:bodyPr wrap="square" rtlCol="0">
            <a:spAutoFit/>
          </a:bodyPr>
          <a:lstStyle/>
          <a:p>
            <a:r>
              <a:rPr lang="en-US" dirty="0"/>
              <a:t>The </a:t>
            </a:r>
            <a:r>
              <a:rPr lang="en-US" i="1" dirty="0"/>
              <a:t>n</a:t>
            </a:r>
            <a:r>
              <a:rPr lang="en-US" dirty="0"/>
              <a:t>th row in the triangle consists of the binomial coefficients       ,</a:t>
            </a:r>
          </a:p>
          <a:p>
            <a:r>
              <a:rPr lang="en-US" i="1" dirty="0"/>
              <a:t>k</a:t>
            </a:r>
            <a:r>
              <a:rPr lang="en-US" dirty="0"/>
              <a:t> = </a:t>
            </a:r>
            <a:r>
              <a:rPr lang="en-US" dirty="0">
                <a:latin typeface="Cambria Math" pitchFamily="18" charset="0"/>
                <a:ea typeface="Cambria Math" pitchFamily="18" charset="0"/>
              </a:rPr>
              <a:t>0</a:t>
            </a:r>
            <a:r>
              <a:rPr lang="en-US" dirty="0"/>
              <a:t>,</a:t>
            </a:r>
            <a:r>
              <a:rPr lang="en-US" dirty="0">
                <a:latin typeface="Cambria Math" pitchFamily="18" charset="0"/>
                <a:ea typeface="Cambria Math" pitchFamily="18" charset="0"/>
              </a:rPr>
              <a:t>1</a:t>
            </a:r>
            <a:r>
              <a:rPr lang="en-US" dirty="0"/>
              <a:t>,….,</a:t>
            </a:r>
            <a:r>
              <a:rPr lang="en-US" i="1" dirty="0"/>
              <a:t>n</a:t>
            </a:r>
            <a:r>
              <a:rPr lang="en-US" dirty="0"/>
              <a:t>.</a:t>
            </a:r>
          </a:p>
        </p:txBody>
      </p:sp>
      <p:pic>
        <p:nvPicPr>
          <p:cNvPr id="6" name="Picture 5" descr="addin_tmp.png"/>
          <p:cNvPicPr>
            <a:picLocks noChangeAspect="1"/>
          </p:cNvPicPr>
          <p:nvPr>
            <p:custDataLst>
              <p:tags r:id="rId1"/>
            </p:custDataLst>
          </p:nvPr>
        </p:nvPicPr>
        <p:blipFill>
          <a:blip r:embed="rId4" cstate="print"/>
          <a:stretch>
            <a:fillRect/>
          </a:stretch>
        </p:blipFill>
        <p:spPr>
          <a:xfrm>
            <a:off x="1371600" y="1929735"/>
            <a:ext cx="354044" cy="457200"/>
          </a:xfrm>
          <a:prstGeom prst="rect">
            <a:avLst/>
          </a:prstGeom>
        </p:spPr>
      </p:pic>
      <p:sp>
        <p:nvSpPr>
          <p:cNvPr id="7" name="TextBox 6"/>
          <p:cNvSpPr txBox="1"/>
          <p:nvPr/>
        </p:nvSpPr>
        <p:spPr>
          <a:xfrm>
            <a:off x="533400" y="5934670"/>
            <a:ext cx="8153400" cy="646331"/>
          </a:xfrm>
          <a:prstGeom prst="rect">
            <a:avLst/>
          </a:prstGeom>
          <a:noFill/>
          <a:ln>
            <a:solidFill>
              <a:schemeClr val="accent1"/>
            </a:solidFill>
          </a:ln>
        </p:spPr>
        <p:txBody>
          <a:bodyPr wrap="square" rtlCol="0">
            <a:spAutoFit/>
          </a:bodyPr>
          <a:lstStyle/>
          <a:p>
            <a:r>
              <a:rPr lang="en-US" dirty="0"/>
              <a:t>By Pascal’s identity, adding two adjacent </a:t>
            </a:r>
            <a:r>
              <a:rPr lang="en-US" dirty="0" err="1"/>
              <a:t>bionomial</a:t>
            </a:r>
            <a:r>
              <a:rPr lang="en-US" dirty="0"/>
              <a:t> coefficients results is the  binomial coefficient in the next row between these two coefficients.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2923982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Discrete Probability</a:t>
            </a:r>
          </a:p>
        </p:txBody>
      </p:sp>
    </p:spTree>
    <p:extLst>
      <p:ext uri="{BB962C8B-B14F-4D97-AF65-F5344CB8AC3E}">
        <p14:creationId xmlns:p14="http://schemas.microsoft.com/office/powerpoint/2010/main" val="32733887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093"/>
            <a:ext cx="8229600" cy="764452"/>
          </a:xfrm>
        </p:spPr>
        <p:txBody>
          <a:bodyPr>
            <a:normAutofit/>
          </a:bodyPr>
          <a:lstStyle/>
          <a:p>
            <a:pPr algn="l"/>
            <a:r>
              <a:rPr lang="en-US" sz="3600" dirty="0"/>
              <a:t>Probability</a:t>
            </a:r>
          </a:p>
        </p:txBody>
      </p:sp>
      <p:sp>
        <p:nvSpPr>
          <p:cNvPr id="6" name="Rectangle 5"/>
          <p:cNvSpPr/>
          <p:nvPr/>
        </p:nvSpPr>
        <p:spPr>
          <a:xfrm>
            <a:off x="190834" y="961071"/>
            <a:ext cx="8811491" cy="5632311"/>
          </a:xfrm>
          <a:prstGeom prst="rect">
            <a:avLst/>
          </a:prstGeom>
        </p:spPr>
        <p:txBody>
          <a:bodyPr wrap="square">
            <a:spAutoFit/>
          </a:bodyPr>
          <a:lstStyle/>
          <a:p>
            <a:r>
              <a:rPr lang="en-US" sz="2400" dirty="0">
                <a:latin typeface="Arial Narrow" panose="020B0606020202030204" pitchFamily="34" charset="0"/>
              </a:rPr>
              <a:t>The </a:t>
            </a:r>
            <a:r>
              <a:rPr lang="en-US" sz="2400" dirty="0">
                <a:solidFill>
                  <a:srgbClr val="0000CC"/>
                </a:solidFill>
                <a:latin typeface="Arial Narrow" panose="020B0606020202030204" pitchFamily="34" charset="0"/>
              </a:rPr>
              <a:t>probability</a:t>
            </a:r>
            <a:r>
              <a:rPr lang="en-US" sz="2400" dirty="0">
                <a:latin typeface="Arial Narrow" panose="020B0606020202030204" pitchFamily="34" charset="0"/>
              </a:rPr>
              <a:t> of an event occurring is a number between 0 and 1, and represents essentially how often that event occurs. For example:</a:t>
            </a:r>
          </a:p>
          <a:p>
            <a:pPr marL="342900" indent="-342900">
              <a:buFont typeface="Arial" panose="020B0604020202020204" pitchFamily="34" charset="0"/>
              <a:buChar char="•"/>
            </a:pPr>
            <a:r>
              <a:rPr lang="en-US" sz="2400" dirty="0">
                <a:latin typeface="Arial Narrow" panose="020B0606020202030204" pitchFamily="34" charset="0"/>
              </a:rPr>
              <a:t>The probability of flipping a coin and it landing on heads is ½.</a:t>
            </a:r>
          </a:p>
          <a:p>
            <a:pPr marL="342900" indent="-342900">
              <a:buFont typeface="Arial" panose="020B0604020202020204" pitchFamily="34" charset="0"/>
              <a:buChar char="•"/>
            </a:pPr>
            <a:r>
              <a:rPr lang="en-US" sz="2400" dirty="0">
                <a:latin typeface="Arial Narrow" panose="020B0606020202030204" pitchFamily="34" charset="0"/>
              </a:rPr>
              <a:t>The probability of rolling a 6-sided die and getting the number 3 is 1/6.</a:t>
            </a:r>
          </a:p>
          <a:p>
            <a:pPr marL="342900" indent="-342900">
              <a:buFont typeface="Arial" panose="020B0604020202020204" pitchFamily="34" charset="0"/>
              <a:buChar char="•"/>
            </a:pPr>
            <a:endParaRPr lang="en-US" sz="2400" dirty="0">
              <a:latin typeface="Arial Narrow" panose="020B0606020202030204" pitchFamily="34" charset="0"/>
            </a:endParaRPr>
          </a:p>
          <a:p>
            <a:r>
              <a:rPr lang="en-US" sz="2400" dirty="0">
                <a:solidFill>
                  <a:srgbClr val="0000CC"/>
                </a:solidFill>
                <a:latin typeface="Arial Narrow" panose="020B0606020202030204" pitchFamily="34" charset="0"/>
              </a:rPr>
              <a:t>Sample Space: </a:t>
            </a:r>
            <a:r>
              <a:rPr lang="en-US" sz="2400" dirty="0">
                <a:latin typeface="Arial Narrow" panose="020B0606020202030204" pitchFamily="34" charset="0"/>
              </a:rPr>
              <a:t>A sample space is the set of all possible outcomes of a random process. </a:t>
            </a:r>
          </a:p>
          <a:p>
            <a:endParaRPr lang="en-US" sz="2400" dirty="0">
              <a:solidFill>
                <a:srgbClr val="0000CC"/>
              </a:solidFill>
              <a:latin typeface="Arial Narrow" panose="020B0606020202030204" pitchFamily="34" charset="0"/>
            </a:endParaRPr>
          </a:p>
          <a:p>
            <a:r>
              <a:rPr lang="en-US" sz="2400" dirty="0">
                <a:solidFill>
                  <a:srgbClr val="0000CC"/>
                </a:solidFill>
                <a:latin typeface="Arial Narrow" panose="020B0606020202030204" pitchFamily="34" charset="0"/>
              </a:rPr>
              <a:t>Event:</a:t>
            </a:r>
            <a:r>
              <a:rPr lang="en-US" sz="2400" dirty="0">
                <a:latin typeface="Arial Narrow" panose="020B0606020202030204" pitchFamily="34" charset="0"/>
              </a:rPr>
              <a:t> An event is a subset of the sample space.</a:t>
            </a: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endParaRPr lang="en-US" sz="2400" dirty="0">
              <a:latin typeface="Arial Narrow" panose="020B0606020202030204" pitchFamily="34" charset="0"/>
            </a:endParaRPr>
          </a:p>
          <a:p>
            <a:r>
              <a:rPr lang="en-US" sz="2400" dirty="0">
                <a:latin typeface="Arial Narrow" panose="020B0606020202030204" pitchFamily="34" charset="0"/>
              </a:rPr>
              <a:t>In “Discrete Probability”, we focus on finite and countable sample spaces.</a:t>
            </a:r>
            <a:endParaRPr lang="en-US" sz="2400" dirty="0">
              <a:effectLst/>
              <a:latin typeface="Arial Narrow" panose="020B0606020202030204" pitchFamily="34" charset="0"/>
            </a:endParaRP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16" y="4459608"/>
            <a:ext cx="7262911" cy="1450802"/>
          </a:xfrm>
          <a:prstGeom prst="rect">
            <a:avLst/>
          </a:prstGeom>
        </p:spPr>
      </p:pic>
    </p:spTree>
    <p:extLst>
      <p:ext uri="{BB962C8B-B14F-4D97-AF65-F5344CB8AC3E}">
        <p14:creationId xmlns:p14="http://schemas.microsoft.com/office/powerpoint/2010/main" val="3393379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704088"/>
            <a:ext cx="8936182" cy="3163527"/>
          </a:xfrm>
          <a:prstGeom prst="rect">
            <a:avLst/>
          </a:prstGeom>
        </p:spPr>
      </p:pic>
      <p:sp>
        <p:nvSpPr>
          <p:cNvPr id="6" name="Rectangle 5"/>
          <p:cNvSpPr/>
          <p:nvPr/>
        </p:nvSpPr>
        <p:spPr>
          <a:xfrm>
            <a:off x="207818" y="3262575"/>
            <a:ext cx="7535064" cy="923330"/>
          </a:xfrm>
          <a:prstGeom prst="rect">
            <a:avLst/>
          </a:prstGeom>
        </p:spPr>
        <p:txBody>
          <a:bodyPr wrap="square">
            <a:spAutoFit/>
          </a:bodyPr>
          <a:lstStyle/>
          <a:p>
            <a:endParaRPr lang="en-US" dirty="0">
              <a:latin typeface="Arial" panose="020B0604020202020204" pitchFamily="34" charset="0"/>
            </a:endParaRPr>
          </a:p>
          <a:p>
            <a:endParaRPr lang="en-US" dirty="0">
              <a:latin typeface="Arial" panose="020B0604020202020204" pitchFamily="34" charset="0"/>
            </a:endParaRPr>
          </a:p>
          <a:p>
            <a:r>
              <a:rPr lang="en-US" dirty="0">
                <a:latin typeface="Arial" panose="020B0604020202020204" pitchFamily="34" charset="0"/>
              </a:rPr>
              <a:t>An </a:t>
            </a:r>
            <a:r>
              <a:rPr lang="en-US" b="1" dirty="0">
                <a:solidFill>
                  <a:srgbClr val="FF0000"/>
                </a:solidFill>
                <a:latin typeface="Arial" panose="020B0604020202020204" pitchFamily="34" charset="0"/>
              </a:rPr>
              <a:t>event</a:t>
            </a:r>
            <a:r>
              <a:rPr lang="en-US" dirty="0">
                <a:latin typeface="Arial" panose="020B0604020202020204" pitchFamily="34" charset="0"/>
              </a:rPr>
              <a:t> may contain one, many, all or none of the sample points in U.</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218" y="4262617"/>
            <a:ext cx="8631382" cy="2481775"/>
          </a:xfrm>
          <a:prstGeom prst="rect">
            <a:avLst/>
          </a:prstGeom>
        </p:spPr>
      </p:pic>
    </p:spTree>
    <p:extLst>
      <p:ext uri="{BB962C8B-B14F-4D97-AF65-F5344CB8AC3E}">
        <p14:creationId xmlns:p14="http://schemas.microsoft.com/office/powerpoint/2010/main" val="38746257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079" y="3725049"/>
            <a:ext cx="123842" cy="276264"/>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93" y="704088"/>
            <a:ext cx="8395855" cy="6098345"/>
          </a:xfrm>
          <a:prstGeom prst="rect">
            <a:avLst/>
          </a:prstGeom>
        </p:spPr>
      </p:pic>
    </p:spTree>
    <p:extLst>
      <p:ext uri="{BB962C8B-B14F-4D97-AF65-F5344CB8AC3E}">
        <p14:creationId xmlns:p14="http://schemas.microsoft.com/office/powerpoint/2010/main" val="33145493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685800"/>
            <a:ext cx="6429965" cy="400110"/>
          </a:xfrm>
          <a:prstGeom prst="rect">
            <a:avLst/>
          </a:prstGeom>
          <a:noFill/>
        </p:spPr>
        <p:txBody>
          <a:bodyPr wrap="none" rtlCol="0">
            <a:spAutoFit/>
          </a:bodyPr>
          <a:lstStyle/>
          <a:p>
            <a:r>
              <a:rPr lang="en-US" sz="2000" dirty="0">
                <a:latin typeface="Arial Narrow" panose="020B0606020202030204" pitchFamily="34" charset="0"/>
              </a:rPr>
              <a:t>The collection of all events is non-empty and satisfies the following:</a:t>
            </a:r>
          </a:p>
        </p:txBody>
      </p:sp>
      <p:sp>
        <p:nvSpPr>
          <p:cNvPr id="6" name="Rectangle 5"/>
          <p:cNvSpPr/>
          <p:nvPr/>
        </p:nvSpPr>
        <p:spPr>
          <a:xfrm>
            <a:off x="110835" y="2952690"/>
            <a:ext cx="8811491" cy="707886"/>
          </a:xfrm>
          <a:prstGeom prst="rect">
            <a:avLst/>
          </a:prstGeom>
        </p:spPr>
        <p:txBody>
          <a:bodyPr wrap="square">
            <a:spAutoFit/>
          </a:bodyPr>
          <a:lstStyle/>
          <a:p>
            <a:r>
              <a:rPr lang="en-US" sz="2000" b="1" dirty="0">
                <a:solidFill>
                  <a:srgbClr val="FF0000"/>
                </a:solidFill>
                <a:latin typeface="Arial Narrow" panose="020B0606020202030204" pitchFamily="34" charset="0"/>
              </a:rPr>
              <a:t>Example</a:t>
            </a:r>
            <a:r>
              <a:rPr lang="en-US" sz="2000" dirty="0">
                <a:latin typeface="Arial Narrow" panose="020B0606020202030204" pitchFamily="34" charset="0"/>
              </a:rPr>
              <a:t>, let U be the sample space of all sequences of three coin tosses described above, and consider the following events:</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5" y="3793867"/>
            <a:ext cx="8811492" cy="2301660"/>
          </a:xfrm>
          <a:prstGeom prst="rect">
            <a:avLst/>
          </a:prstGeom>
        </p:spPr>
      </p:pic>
      <p:pic>
        <p:nvPicPr>
          <p:cNvPr id="9" name="Content Placeholder 8"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0835" y="1219200"/>
            <a:ext cx="8229600" cy="1600200"/>
          </a:xfrm>
        </p:spPr>
      </p:pic>
      <p:pic>
        <p:nvPicPr>
          <p:cNvPr id="8" name="Picture 7">
            <a:extLst>
              <a:ext uri="{FF2B5EF4-FFF2-40B4-BE49-F238E27FC236}">
                <a16:creationId xmlns:a16="http://schemas.microsoft.com/office/drawing/2014/main" id="{10A02013-B15A-4699-84DA-6D62AB5CE126}"/>
              </a:ext>
            </a:extLst>
          </p:cNvPr>
          <p:cNvPicPr>
            <a:picLocks noChangeAspect="1"/>
          </p:cNvPicPr>
          <p:nvPr/>
        </p:nvPicPr>
        <p:blipFill>
          <a:blip r:embed="rId4"/>
          <a:stretch>
            <a:fillRect/>
          </a:stretch>
        </p:blipFill>
        <p:spPr>
          <a:xfrm>
            <a:off x="2743200" y="4267200"/>
            <a:ext cx="561975" cy="285750"/>
          </a:xfrm>
          <a:prstGeom prst="rect">
            <a:avLst/>
          </a:prstGeom>
        </p:spPr>
      </p:pic>
    </p:spTree>
    <p:extLst>
      <p:ext uri="{BB962C8B-B14F-4D97-AF65-F5344CB8AC3E}">
        <p14:creationId xmlns:p14="http://schemas.microsoft.com/office/powerpoint/2010/main" val="24974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906844"/>
            <a:ext cx="8458200" cy="2951156"/>
          </a:xfrm>
        </p:spPr>
      </p:pic>
      <p:pic>
        <p:nvPicPr>
          <p:cNvPr id="5" name="Content Placeholder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33400"/>
            <a:ext cx="8686800" cy="3048000"/>
          </a:xfrm>
          <a:prstGeom prst="rect">
            <a:avLst/>
          </a:prstGeom>
        </p:spPr>
      </p:pic>
    </p:spTree>
    <p:extLst>
      <p:ext uri="{BB962C8B-B14F-4D97-AF65-F5344CB8AC3E}">
        <p14:creationId xmlns:p14="http://schemas.microsoft.com/office/powerpoint/2010/main" val="65110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56" y="945628"/>
            <a:ext cx="8671343" cy="2330972"/>
          </a:xfr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9" y="3657600"/>
            <a:ext cx="8430802" cy="3000794"/>
          </a:xfrm>
          <a:prstGeom prst="rect">
            <a:avLst/>
          </a:prstGeom>
        </p:spPr>
      </p:pic>
    </p:spTree>
    <p:extLst>
      <p:ext uri="{BB962C8B-B14F-4D97-AF65-F5344CB8AC3E}">
        <p14:creationId xmlns:p14="http://schemas.microsoft.com/office/powerpoint/2010/main" val="35344298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6" y="838200"/>
            <a:ext cx="8547652" cy="4953000"/>
          </a:xfrm>
        </p:spPr>
      </p:pic>
    </p:spTree>
    <p:extLst>
      <p:ext uri="{BB962C8B-B14F-4D97-AF65-F5344CB8AC3E}">
        <p14:creationId xmlns:p14="http://schemas.microsoft.com/office/powerpoint/2010/main" val="3042627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266" y="704088"/>
            <a:ext cx="8440534" cy="5516562"/>
          </a:xfrm>
        </p:spPr>
      </p:pic>
    </p:spTree>
    <p:extLst>
      <p:ext uri="{BB962C8B-B14F-4D97-AF65-F5344CB8AC3E}">
        <p14:creationId xmlns:p14="http://schemas.microsoft.com/office/powerpoint/2010/main" val="22016546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699079"/>
            <a:ext cx="8721542" cy="6075218"/>
          </a:xfrm>
        </p:spPr>
      </p:pic>
    </p:spTree>
    <p:extLst>
      <p:ext uri="{BB962C8B-B14F-4D97-AF65-F5344CB8AC3E}">
        <p14:creationId xmlns:p14="http://schemas.microsoft.com/office/powerpoint/2010/main" val="223253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543844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96227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839" y="736913"/>
            <a:ext cx="8419961" cy="4823835"/>
          </a:xfrm>
        </p:spPr>
      </p:pic>
    </p:spTree>
    <p:extLst>
      <p:ext uri="{BB962C8B-B14F-4D97-AF65-F5344CB8AC3E}">
        <p14:creationId xmlns:p14="http://schemas.microsoft.com/office/powerpoint/2010/main" val="41856885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762000"/>
            <a:ext cx="8391454" cy="5105400"/>
          </a:xfrm>
        </p:spPr>
      </p:pic>
    </p:spTree>
    <p:extLst>
      <p:ext uri="{BB962C8B-B14F-4D97-AF65-F5344CB8AC3E}">
        <p14:creationId xmlns:p14="http://schemas.microsoft.com/office/powerpoint/2010/main" val="294207335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04088"/>
            <a:ext cx="8514959" cy="5862926"/>
          </a:xfrm>
        </p:spPr>
      </p:pic>
    </p:spTree>
    <p:extLst>
      <p:ext uri="{BB962C8B-B14F-4D97-AF65-F5344CB8AC3E}">
        <p14:creationId xmlns:p14="http://schemas.microsoft.com/office/powerpoint/2010/main" val="25842024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Example</a:t>
            </a:r>
          </a:p>
        </p:txBody>
      </p:sp>
      <p:pic>
        <p:nvPicPr>
          <p:cNvPr id="7" name="Picture 6"/>
          <p:cNvPicPr>
            <a:picLocks noChangeAspect="1"/>
          </p:cNvPicPr>
          <p:nvPr/>
        </p:nvPicPr>
        <p:blipFill>
          <a:blip r:embed="rId2"/>
          <a:stretch>
            <a:fillRect/>
          </a:stretch>
        </p:blipFill>
        <p:spPr>
          <a:xfrm>
            <a:off x="457200" y="1417637"/>
            <a:ext cx="7690752" cy="4906963"/>
          </a:xfrm>
          <a:prstGeom prst="rect">
            <a:avLst/>
          </a:prstGeom>
        </p:spPr>
      </p:pic>
    </p:spTree>
    <p:extLst>
      <p:ext uri="{BB962C8B-B14F-4D97-AF65-F5344CB8AC3E}">
        <p14:creationId xmlns:p14="http://schemas.microsoft.com/office/powerpoint/2010/main" val="38943700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74" y="731051"/>
            <a:ext cx="8739052" cy="5225617"/>
          </a:xfrm>
        </p:spPr>
      </p:pic>
    </p:spTree>
    <p:extLst>
      <p:ext uri="{BB962C8B-B14F-4D97-AF65-F5344CB8AC3E}">
        <p14:creationId xmlns:p14="http://schemas.microsoft.com/office/powerpoint/2010/main" val="220097398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6" y="853971"/>
            <a:ext cx="9049347" cy="5987617"/>
          </a:xfrm>
        </p:spPr>
      </p:pic>
    </p:spTree>
    <p:extLst>
      <p:ext uri="{BB962C8B-B14F-4D97-AF65-F5344CB8AC3E}">
        <p14:creationId xmlns:p14="http://schemas.microsoft.com/office/powerpoint/2010/main" val="9584260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6779" y="359669"/>
            <a:ext cx="7773485" cy="420111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8365"/>
            <a:ext cx="7983064" cy="1857634"/>
          </a:xfrm>
          <a:prstGeom prst="rect">
            <a:avLst/>
          </a:prstGeom>
        </p:spPr>
      </p:pic>
    </p:spTree>
    <p:extLst>
      <p:ext uri="{BB962C8B-B14F-4D97-AF65-F5344CB8AC3E}">
        <p14:creationId xmlns:p14="http://schemas.microsoft.com/office/powerpoint/2010/main" val="36266108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7" y="875540"/>
            <a:ext cx="8678486" cy="5449060"/>
          </a:xfrm>
          <a:prstGeom prst="rect">
            <a:avLst/>
          </a:prstGeom>
        </p:spPr>
      </p:pic>
    </p:spTree>
    <p:extLst>
      <p:ext uri="{BB962C8B-B14F-4D97-AF65-F5344CB8AC3E}">
        <p14:creationId xmlns:p14="http://schemas.microsoft.com/office/powerpoint/2010/main" val="4136675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578" y="838200"/>
            <a:ext cx="8034362" cy="4712998"/>
          </a:xfrm>
        </p:spPr>
      </p:pic>
    </p:spTree>
    <p:extLst>
      <p:ext uri="{BB962C8B-B14F-4D97-AF65-F5344CB8AC3E}">
        <p14:creationId xmlns:p14="http://schemas.microsoft.com/office/powerpoint/2010/main" val="9111788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3649"/>
            <a:ext cx="8030696" cy="3629532"/>
          </a:xfrm>
        </p:spPr>
      </p:pic>
    </p:spTree>
    <p:extLst>
      <p:ext uri="{BB962C8B-B14F-4D97-AF65-F5344CB8AC3E}">
        <p14:creationId xmlns:p14="http://schemas.microsoft.com/office/powerpoint/2010/main" val="214837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fontScale="92500" lnSpcReduction="10000"/>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23024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4638"/>
            <a:ext cx="8405810" cy="5405726"/>
          </a:xfrm>
        </p:spPr>
      </p:pic>
    </p:spTree>
    <p:extLst>
      <p:ext uri="{BB962C8B-B14F-4D97-AF65-F5344CB8AC3E}">
        <p14:creationId xmlns:p14="http://schemas.microsoft.com/office/powerpoint/2010/main" val="9146652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838200"/>
            <a:ext cx="8326582" cy="4876800"/>
          </a:xfrm>
        </p:spPr>
      </p:pic>
    </p:spTree>
    <p:extLst>
      <p:ext uri="{BB962C8B-B14F-4D97-AF65-F5344CB8AC3E}">
        <p14:creationId xmlns:p14="http://schemas.microsoft.com/office/powerpoint/2010/main" val="9441806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6018"/>
            <a:ext cx="8479686" cy="4525963"/>
          </a:xfrm>
        </p:spPr>
        <p:txBody>
          <a:bodyPr>
            <a:normAutofit/>
          </a:bodyPr>
          <a:lstStyle/>
          <a:p>
            <a:pPr marL="0" indent="0">
              <a:buNone/>
            </a:pPr>
            <a:r>
              <a:rPr lang="en-US" sz="2800" dirty="0"/>
              <a:t>A  </a:t>
            </a:r>
            <a:r>
              <a:rPr lang="en-US" sz="2800" dirty="0">
                <a:solidFill>
                  <a:srgbClr val="FF0000"/>
                </a:solidFill>
              </a:rPr>
              <a:t>variable</a:t>
            </a:r>
            <a:r>
              <a:rPr lang="en-US" sz="2800" dirty="0"/>
              <a:t>  is a characteristic or attribute that can assume  different values.</a:t>
            </a:r>
          </a:p>
          <a:p>
            <a:pPr marL="0" indent="0">
              <a:buNone/>
            </a:pPr>
            <a:r>
              <a:rPr lang="en-US" sz="2800" dirty="0"/>
              <a:t>A </a:t>
            </a:r>
            <a:r>
              <a:rPr lang="en-US" sz="2800" dirty="0">
                <a:solidFill>
                  <a:srgbClr val="FF0000"/>
                </a:solidFill>
              </a:rPr>
              <a:t>random</a:t>
            </a:r>
            <a:r>
              <a:rPr lang="en-US" sz="2800" dirty="0"/>
              <a:t> variable is a variable whose values are  determined by chance.</a:t>
            </a:r>
          </a:p>
          <a:p>
            <a:pPr marL="0" indent="0">
              <a:buNone/>
            </a:pPr>
            <a:r>
              <a:rPr lang="en-US" sz="2800" dirty="0">
                <a:solidFill>
                  <a:srgbClr val="FF0000"/>
                </a:solidFill>
              </a:rPr>
              <a:t>Discrete</a:t>
            </a:r>
            <a:r>
              <a:rPr lang="en-US" sz="2800" dirty="0"/>
              <a:t> variables are countable.</a:t>
            </a:r>
          </a:p>
          <a:p>
            <a:pPr marL="0" indent="0">
              <a:buNone/>
            </a:pPr>
            <a:r>
              <a:rPr lang="en-US" sz="2800" dirty="0"/>
              <a:t>Example: Roll a die and let X represent the outcome </a:t>
            </a:r>
          </a:p>
          <a:p>
            <a:pPr marL="0" indent="0">
              <a:buNone/>
            </a:pPr>
            <a:r>
              <a:rPr lang="en-US" sz="2800" dirty="0"/>
              <a:t>so  X = {1,2,3,4,5,6}</a:t>
            </a:r>
          </a:p>
          <a:p>
            <a:pPr marL="0" indent="0">
              <a:buNone/>
            </a:pPr>
            <a:endParaRPr lang="en-US" sz="2800"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638401"/>
            <a:ext cx="8479686" cy="1222072"/>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570" y="6055708"/>
            <a:ext cx="6857722" cy="483637"/>
          </a:xfrm>
          <a:prstGeom prst="rect">
            <a:avLst/>
          </a:prstGeom>
        </p:spPr>
      </p:pic>
      <p:sp>
        <p:nvSpPr>
          <p:cNvPr id="2" name="TextBox 1"/>
          <p:cNvSpPr txBox="1"/>
          <p:nvPr/>
        </p:nvSpPr>
        <p:spPr>
          <a:xfrm>
            <a:off x="457200" y="466092"/>
            <a:ext cx="1745799" cy="584775"/>
          </a:xfrm>
          <a:prstGeom prst="rect">
            <a:avLst/>
          </a:prstGeom>
          <a:noFill/>
        </p:spPr>
        <p:txBody>
          <a:bodyPr wrap="none" rtlCol="0">
            <a:spAutoFit/>
          </a:bodyPr>
          <a:lstStyle/>
          <a:p>
            <a:r>
              <a:rPr lang="en-US" sz="3200" b="1" dirty="0"/>
              <a:t>Variables</a:t>
            </a:r>
            <a:endParaRPr lang="en-US" b="1" dirty="0"/>
          </a:p>
        </p:txBody>
      </p:sp>
    </p:spTree>
    <p:extLst>
      <p:ext uri="{BB962C8B-B14F-4D97-AF65-F5344CB8AC3E}">
        <p14:creationId xmlns:p14="http://schemas.microsoft.com/office/powerpoint/2010/main" val="271549893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88493"/>
            <a:ext cx="8305790" cy="4796126"/>
          </a:xfrm>
        </p:spPr>
      </p:pic>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57" y="5098474"/>
            <a:ext cx="8691984" cy="1454726"/>
          </a:xfrm>
          <a:prstGeom prst="rect">
            <a:avLst/>
          </a:prstGeom>
        </p:spPr>
      </p:pic>
    </p:spTree>
    <p:extLst>
      <p:ext uri="{BB962C8B-B14F-4D97-AF65-F5344CB8AC3E}">
        <p14:creationId xmlns:p14="http://schemas.microsoft.com/office/powerpoint/2010/main" val="139807922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284" y="274638"/>
            <a:ext cx="7451498" cy="6233193"/>
          </a:xfrm>
        </p:spPr>
      </p:pic>
    </p:spTree>
    <p:extLst>
      <p:ext uri="{BB962C8B-B14F-4D97-AF65-F5344CB8AC3E}">
        <p14:creationId xmlns:p14="http://schemas.microsoft.com/office/powerpoint/2010/main" val="35583320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13" y="93478"/>
            <a:ext cx="8570787" cy="32046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03" y="3479290"/>
            <a:ext cx="8446097" cy="2896414"/>
          </a:xfrm>
          <a:prstGeom prst="rect">
            <a:avLst/>
          </a:prstGeom>
        </p:spPr>
      </p:pic>
    </p:spTree>
    <p:extLst>
      <p:ext uri="{BB962C8B-B14F-4D97-AF65-F5344CB8AC3E}">
        <p14:creationId xmlns:p14="http://schemas.microsoft.com/office/powerpoint/2010/main" val="1824423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1082973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2792533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sub trees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57600"/>
            <a:ext cx="8991600" cy="2971800"/>
          </a:xfrm>
          <a:prstGeom prst="rect">
            <a:avLst/>
          </a:prstGeom>
        </p:spPr>
      </p:pic>
    </p:spTree>
    <p:extLst>
      <p:ext uri="{BB962C8B-B14F-4D97-AF65-F5344CB8AC3E}">
        <p14:creationId xmlns:p14="http://schemas.microsoft.com/office/powerpoint/2010/main" val="352212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1651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21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44"/>
            <a:ext cx="8229600" cy="667512"/>
          </a:xfrm>
        </p:spPr>
        <p:txBody>
          <a:bodyPr>
            <a:noAutofit/>
          </a:bodyPr>
          <a:lstStyle/>
          <a:p>
            <a:r>
              <a:rPr lang="en-US" sz="4400" dirty="0"/>
              <a:t>Level of vertices and height of trees</a:t>
            </a:r>
          </a:p>
        </p:txBody>
      </p:sp>
      <p:sp>
        <p:nvSpPr>
          <p:cNvPr id="3" name="Content Placeholder 2"/>
          <p:cNvSpPr>
            <a:spLocks noGrp="1"/>
          </p:cNvSpPr>
          <p:nvPr>
            <p:ph idx="1"/>
          </p:nvPr>
        </p:nvSpPr>
        <p:spPr>
          <a:xfrm>
            <a:off x="228600" y="867156"/>
            <a:ext cx="8458200" cy="5457444"/>
          </a:xfrm>
        </p:spPr>
        <p:txBody>
          <a:bodyPr>
            <a:normAutofit/>
          </a:bodyPr>
          <a:lstStyle/>
          <a:p>
            <a:r>
              <a:rPr lang="en-US" dirty="0"/>
              <a:t>When working with trees, we often want to have rooted trees where the sub trees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pic>
        <p:nvPicPr>
          <p:cNvPr id="4" name="Picture 3">
            <a:extLst>
              <a:ext uri="{FF2B5EF4-FFF2-40B4-BE49-F238E27FC236}">
                <a16:creationId xmlns:a16="http://schemas.microsoft.com/office/drawing/2014/main" id="{9EAC6A75-D23C-4741-B236-B84BB25BD24D}"/>
              </a:ext>
            </a:extLst>
          </p:cNvPr>
          <p:cNvPicPr>
            <a:picLocks noChangeAspect="1"/>
          </p:cNvPicPr>
          <p:nvPr/>
        </p:nvPicPr>
        <p:blipFill>
          <a:blip r:embed="rId2"/>
          <a:stretch>
            <a:fillRect/>
          </a:stretch>
        </p:blipFill>
        <p:spPr>
          <a:xfrm>
            <a:off x="1371601" y="4143375"/>
            <a:ext cx="5776912" cy="2514981"/>
          </a:xfrm>
          <a:prstGeom prst="rect">
            <a:avLst/>
          </a:prstGeom>
        </p:spPr>
      </p:pic>
    </p:spTree>
    <p:extLst>
      <p:ext uri="{BB962C8B-B14F-4D97-AF65-F5344CB8AC3E}">
        <p14:creationId xmlns:p14="http://schemas.microsoft.com/office/powerpoint/2010/main" val="57931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299480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392058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r>
              <a:rPr lang="en-US" sz="2400" dirty="0"/>
              <a:t>Searching for items in a list is one of the most important tasks that arises in computer science.</a:t>
            </a:r>
          </a:p>
          <a:p>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4281899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2513723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228600" y="1447800"/>
            <a:ext cx="8763000" cy="5105400"/>
          </a:xfrm>
          <a:prstGeom prst="rect">
            <a:avLst/>
          </a:prstGeom>
        </p:spPr>
      </p:pic>
    </p:spTree>
    <p:extLst>
      <p:ext uri="{BB962C8B-B14F-4D97-AF65-F5344CB8AC3E}">
        <p14:creationId xmlns:p14="http://schemas.microsoft.com/office/powerpoint/2010/main" val="3767145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2460925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1867085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
        <p:nvSpPr>
          <p:cNvPr id="4" name="Title 3"/>
          <p:cNvSpPr>
            <a:spLocks noGrp="1"/>
          </p:cNvSpPr>
          <p:nvPr>
            <p:ph type="title"/>
          </p:nvPr>
        </p:nvSpPr>
        <p:spPr>
          <a:xfrm>
            <a:off x="457200" y="704088"/>
            <a:ext cx="8229600" cy="591312"/>
          </a:xfrm>
        </p:spPr>
        <p:txBody>
          <a:bodyPr>
            <a:normAutofit fontScale="90000"/>
          </a:bodyPr>
          <a:lstStyle/>
          <a:p>
            <a:r>
              <a:rPr lang="en-US" dirty="0"/>
              <a:t>Universal Address Systems </a:t>
            </a:r>
          </a:p>
        </p:txBody>
      </p:sp>
    </p:spTree>
    <p:extLst>
      <p:ext uri="{BB962C8B-B14F-4D97-AF65-F5344CB8AC3E}">
        <p14:creationId xmlns:p14="http://schemas.microsoft.com/office/powerpoint/2010/main" val="1622621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850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1186958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3727922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4069839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 Traversal</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Traversal</a:t>
            </a:r>
          </a:p>
        </p:txBody>
      </p:sp>
      <p:sp>
        <p:nvSpPr>
          <p:cNvPr id="3" name="Content Placeholder 2"/>
          <p:cNvSpPr>
            <a:spLocks noGrp="1"/>
          </p:cNvSpPr>
          <p:nvPr>
            <p:ph idx="1"/>
          </p:nvPr>
        </p:nvSpPr>
        <p:spPr/>
        <p:txBody>
          <a:bodyPr>
            <a:normAutofit/>
          </a:bodyPr>
          <a:lstStyle/>
          <a:p>
            <a:r>
              <a:rPr lang="en-US" dirty="0"/>
              <a:t>Procedures for systematically visiting every vertex of an ordered tree are called </a:t>
            </a:r>
            <a:r>
              <a:rPr lang="en-US" i="1" dirty="0"/>
              <a:t>traversals</a:t>
            </a:r>
            <a:r>
              <a:rPr lang="en-US" dirty="0"/>
              <a:t>. </a:t>
            </a:r>
          </a:p>
          <a:p>
            <a:r>
              <a:rPr lang="en-US" dirty="0"/>
              <a:t>The three most commonly used </a:t>
            </a:r>
            <a:r>
              <a:rPr lang="en-US" i="1" dirty="0"/>
              <a:t>traversals</a:t>
            </a:r>
            <a:r>
              <a:rPr lang="en-US" dirty="0"/>
              <a:t> are </a:t>
            </a:r>
            <a:r>
              <a:rPr lang="en-US" i="1" dirty="0"/>
              <a:t>preorder</a:t>
            </a:r>
            <a:r>
              <a:rPr lang="en-US" dirty="0"/>
              <a:t> </a:t>
            </a:r>
            <a:r>
              <a:rPr lang="en-US" i="1" dirty="0"/>
              <a:t>traversal</a:t>
            </a:r>
            <a:r>
              <a:rPr lang="en-US" dirty="0"/>
              <a:t>, </a:t>
            </a:r>
            <a:r>
              <a:rPr lang="en-US" i="1" dirty="0" err="1"/>
              <a:t>inorder</a:t>
            </a:r>
            <a:r>
              <a:rPr lang="en-US" i="1" dirty="0"/>
              <a:t> traversal</a:t>
            </a:r>
            <a:r>
              <a:rPr lang="en-US" dirty="0"/>
              <a:t>, and </a:t>
            </a:r>
            <a:r>
              <a:rPr lang="en-US" i="1" dirty="0" err="1"/>
              <a:t>postorder</a:t>
            </a:r>
            <a:r>
              <a:rPr lang="en-US" i="1" dirty="0"/>
              <a:t> traversal</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02379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Preorder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a:t>preorder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preorder traversal  begins by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1</a:t>
            </a:r>
            <a:r>
              <a:rPr lang="en-US" sz="2400" dirty="0"/>
              <a:t> in preorder, then </a:t>
            </a:r>
            <a:r>
              <a:rPr lang="en-US" sz="2400" i="1" dirty="0"/>
              <a:t>T</a:t>
            </a:r>
            <a:r>
              <a:rPr lang="en-US" sz="2400" baseline="-25000" dirty="0">
                <a:latin typeface="Cambria Math" pitchFamily="18" charset="0"/>
                <a:ea typeface="Cambria Math" pitchFamily="18" charset="0"/>
              </a:rPr>
              <a:t>2</a:t>
            </a:r>
            <a:r>
              <a:rPr lang="en-US" sz="2400" dirty="0"/>
              <a:t>  in preorder, and so on, until </a:t>
            </a:r>
            <a:r>
              <a:rPr lang="en-US" sz="2400" i="1" dirty="0" err="1"/>
              <a:t>T</a:t>
            </a:r>
            <a:r>
              <a:rPr lang="en-US" sz="2400" i="1" baseline="-25000" dirty="0" err="1"/>
              <a:t>n</a:t>
            </a:r>
            <a:r>
              <a:rPr lang="en-US" sz="2400" dirty="0"/>
              <a:t>  is traversed in preorder.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505200"/>
            <a:ext cx="6934200" cy="2971800"/>
          </a:xfrm>
          <a:prstGeom prst="rect">
            <a:avLst/>
          </a:prstGeom>
        </p:spPr>
      </p:pic>
    </p:spTree>
    <p:extLst>
      <p:ext uri="{BB962C8B-B14F-4D97-AF65-F5344CB8AC3E}">
        <p14:creationId xmlns:p14="http://schemas.microsoft.com/office/powerpoint/2010/main" val="32546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485275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Preorder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1066800"/>
            <a:ext cx="6400800" cy="5791200"/>
          </a:xfrm>
          <a:prstGeom prst="rect">
            <a:avLst/>
          </a:prstGeom>
        </p:spPr>
      </p:pic>
      <p:sp>
        <p:nvSpPr>
          <p:cNvPr id="6" name="TextBox 5"/>
          <p:cNvSpPr txBox="1"/>
          <p:nvPr/>
        </p:nvSpPr>
        <p:spPr>
          <a:xfrm>
            <a:off x="304800" y="2286000"/>
            <a:ext cx="2438400" cy="3139321"/>
          </a:xfrm>
          <a:prstGeom prst="rect">
            <a:avLst/>
          </a:prstGeom>
          <a:noFill/>
          <a:ln>
            <a:solidFill>
              <a:schemeClr val="accent1"/>
            </a:solidFill>
          </a:ln>
        </p:spPr>
        <p:txBody>
          <a:bodyPr wrap="square" rtlCol="0">
            <a:spAutoFit/>
          </a:bodyPr>
          <a:lstStyle/>
          <a:p>
            <a:r>
              <a:rPr lang="en-US" b="1" dirty="0"/>
              <a:t>procedure  </a:t>
            </a:r>
            <a:r>
              <a:rPr lang="en-US" i="1" dirty="0"/>
              <a:t>preorder</a:t>
            </a:r>
            <a:r>
              <a:rPr lang="en-US" dirty="0"/>
              <a:t> (</a:t>
            </a:r>
            <a:r>
              <a:rPr lang="en-US" i="1" dirty="0"/>
              <a:t>T</a:t>
            </a:r>
            <a:r>
              <a:rPr lang="en-US" dirty="0"/>
              <a:t>: ordered rooted tree)</a:t>
            </a:r>
          </a:p>
          <a:p>
            <a:r>
              <a:rPr lang="en-US" i="1" dirty="0"/>
              <a:t>r</a:t>
            </a:r>
            <a:r>
              <a:rPr lang="en-US" dirty="0"/>
              <a:t> := root of </a:t>
            </a:r>
            <a:r>
              <a:rPr lang="en-US" i="1" dirty="0"/>
              <a:t>T</a:t>
            </a:r>
          </a:p>
          <a:p>
            <a:r>
              <a:rPr lang="en-US" dirty="0"/>
              <a:t>list</a:t>
            </a:r>
            <a:r>
              <a:rPr lang="en-US" i="1" dirty="0"/>
              <a:t> r</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a:t>preorder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1129254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err="1"/>
              <a:t>Inorder</a:t>
            </a:r>
            <a:r>
              <a:rPr lang="en-US" dirty="0"/>
              <a:t>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inorder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inorder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inorder</a:t>
            </a:r>
            <a:r>
              <a:rPr lang="en-US" sz="2400" dirty="0"/>
              <a:t>, then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inorder</a:t>
            </a:r>
            <a:r>
              <a:rPr lang="en-US" sz="2400" dirty="0"/>
              <a:t>, and so on, until </a:t>
            </a:r>
            <a:r>
              <a:rPr lang="en-US" sz="2400" i="1" dirty="0" err="1"/>
              <a:t>T</a:t>
            </a:r>
            <a:r>
              <a:rPr lang="en-US" sz="2400" i="1" baseline="-25000" dirty="0" err="1"/>
              <a:t>n</a:t>
            </a:r>
            <a:r>
              <a:rPr lang="en-US" sz="2400" dirty="0"/>
              <a:t>  is traversed in </a:t>
            </a:r>
            <a:r>
              <a:rPr lang="en-US" sz="2400" dirty="0" err="1"/>
              <a:t>inorder</a:t>
            </a:r>
            <a:r>
              <a:rPr lang="en-US" sz="2400"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886200"/>
            <a:ext cx="7252716" cy="2654046"/>
          </a:xfrm>
          <a:prstGeom prst="rect">
            <a:avLst/>
          </a:prstGeom>
        </p:spPr>
      </p:pic>
    </p:spTree>
    <p:extLst>
      <p:ext uri="{BB962C8B-B14F-4D97-AF65-F5344CB8AC3E}">
        <p14:creationId xmlns:p14="http://schemas.microsoft.com/office/powerpoint/2010/main" val="262475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err="1"/>
              <a:t>Inorder</a:t>
            </a:r>
            <a:r>
              <a:rPr lang="en-US" dirty="0"/>
              <a:t> Traversal (</a:t>
            </a:r>
            <a:r>
              <a:rPr lang="en-US" i="1" dirty="0"/>
              <a:t>continued</a:t>
            </a:r>
            <a:r>
              <a:rPr lang="en-US" dirty="0"/>
              <a:t>)</a:t>
            </a:r>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990600"/>
            <a:ext cx="6400800" cy="5867400"/>
          </a:xfrm>
          <a:prstGeom prst="rect">
            <a:avLst/>
          </a:prstGeom>
        </p:spPr>
      </p:pic>
      <p:sp>
        <p:nvSpPr>
          <p:cNvPr id="5" name="TextBox 4"/>
          <p:cNvSpPr txBox="1"/>
          <p:nvPr/>
        </p:nvSpPr>
        <p:spPr>
          <a:xfrm>
            <a:off x="0" y="1371600"/>
            <a:ext cx="2590800" cy="5078313"/>
          </a:xfrm>
          <a:prstGeom prst="rect">
            <a:avLst/>
          </a:prstGeom>
          <a:noFill/>
          <a:ln>
            <a:solidFill>
              <a:schemeClr val="accent1"/>
            </a:solidFill>
          </a:ln>
        </p:spPr>
        <p:txBody>
          <a:bodyPr wrap="square" rtlCol="0">
            <a:spAutoFit/>
          </a:bodyPr>
          <a:lstStyle/>
          <a:p>
            <a:r>
              <a:rPr lang="en-US" b="1" dirty="0"/>
              <a:t>procedure </a:t>
            </a:r>
          </a:p>
          <a:p>
            <a:r>
              <a:rPr lang="en-US" b="1" dirty="0"/>
              <a:t> </a:t>
            </a:r>
            <a:r>
              <a:rPr lang="en-US" i="1" dirty="0" err="1"/>
              <a:t>inorder</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if</a:t>
            </a:r>
            <a:r>
              <a:rPr lang="en-US" dirty="0"/>
              <a:t> </a:t>
            </a:r>
            <a:r>
              <a:rPr lang="en-US" i="1" dirty="0"/>
              <a:t>r</a:t>
            </a:r>
            <a:r>
              <a:rPr lang="en-US" dirty="0"/>
              <a:t> is a leaf </a:t>
            </a:r>
            <a:r>
              <a:rPr lang="en-US" b="1" dirty="0"/>
              <a:t>then</a:t>
            </a:r>
            <a:r>
              <a:rPr lang="en-US" dirty="0"/>
              <a:t> list</a:t>
            </a:r>
            <a:r>
              <a:rPr lang="en-US" i="1" dirty="0"/>
              <a:t> r</a:t>
            </a:r>
          </a:p>
          <a:p>
            <a:r>
              <a:rPr lang="en-US" b="1" dirty="0"/>
              <a:t>else</a:t>
            </a:r>
          </a:p>
          <a:p>
            <a:r>
              <a:rPr lang="en-US" b="1" dirty="0"/>
              <a:t>     </a:t>
            </a:r>
            <a:r>
              <a:rPr lang="en-US" i="1" dirty="0"/>
              <a:t>l</a:t>
            </a:r>
            <a:r>
              <a:rPr lang="en-US" b="1" dirty="0"/>
              <a:t> </a:t>
            </a:r>
            <a:r>
              <a:rPr lang="en-US" dirty="0"/>
              <a:t>:= first child of </a:t>
            </a:r>
            <a:r>
              <a:rPr lang="en-US" i="1" dirty="0"/>
              <a:t>r</a:t>
            </a:r>
            <a:r>
              <a:rPr lang="en-US" dirty="0"/>
              <a:t> from left to right</a:t>
            </a:r>
          </a:p>
          <a:p>
            <a:r>
              <a:rPr lang="en-US" i="1" dirty="0"/>
              <a:t>    T</a:t>
            </a:r>
            <a:r>
              <a:rPr lang="en-US" dirty="0"/>
              <a:t>(</a:t>
            </a:r>
            <a:r>
              <a:rPr lang="en-US" i="1" dirty="0"/>
              <a:t>l</a:t>
            </a:r>
            <a:r>
              <a:rPr lang="en-US" dirty="0"/>
              <a:t>) := </a:t>
            </a:r>
            <a:r>
              <a:rPr lang="en-US" dirty="0" err="1"/>
              <a:t>subtree</a:t>
            </a:r>
            <a:r>
              <a:rPr lang="en-US" dirty="0"/>
              <a:t> with </a:t>
            </a:r>
            <a:r>
              <a:rPr lang="en-US" i="1" dirty="0"/>
              <a:t>l</a:t>
            </a:r>
            <a:r>
              <a:rPr lang="en-US" dirty="0"/>
              <a:t> as its root</a:t>
            </a:r>
          </a:p>
          <a:p>
            <a:r>
              <a:rPr lang="en-US" dirty="0"/>
              <a:t>    </a:t>
            </a:r>
            <a:r>
              <a:rPr lang="en-US" i="1" dirty="0" err="1"/>
              <a:t>inorder</a:t>
            </a:r>
            <a:r>
              <a:rPr lang="en-US" dirty="0"/>
              <a:t>(</a:t>
            </a:r>
            <a:r>
              <a:rPr lang="en-US" i="1" dirty="0"/>
              <a:t>T</a:t>
            </a:r>
            <a:r>
              <a:rPr lang="en-US" dirty="0"/>
              <a:t>(</a:t>
            </a:r>
            <a:r>
              <a:rPr lang="en-US" i="1" dirty="0"/>
              <a:t>l</a:t>
            </a:r>
            <a:r>
              <a:rPr lang="en-US" dirty="0"/>
              <a:t>))</a:t>
            </a:r>
          </a:p>
          <a:p>
            <a:r>
              <a:rPr lang="en-US" dirty="0"/>
              <a:t>    list(</a:t>
            </a:r>
            <a:r>
              <a:rPr lang="en-US" i="1" dirty="0"/>
              <a:t>r</a:t>
            </a:r>
            <a:r>
              <a:rPr lang="en-US" dirty="0"/>
              <a:t>)</a:t>
            </a:r>
          </a:p>
          <a:p>
            <a:r>
              <a:rPr lang="en-US" b="1" dirty="0"/>
              <a:t>    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err="1"/>
              <a:t>inorder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4259288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a:t>
            </a:r>
          </a:p>
        </p:txBody>
      </p:sp>
      <p:sp>
        <p:nvSpPr>
          <p:cNvPr id="3" name="Content Placeholder 2"/>
          <p:cNvSpPr>
            <a:spLocks noGrp="1"/>
          </p:cNvSpPr>
          <p:nvPr>
            <p:ph idx="1"/>
          </p:nvPr>
        </p:nvSpPr>
        <p:spPr>
          <a:xfrm>
            <a:off x="457200" y="1066800"/>
            <a:ext cx="8229600" cy="52578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postorder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postorder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postorder</a:t>
            </a:r>
            <a:r>
              <a:rPr lang="en-US" sz="2400" dirty="0"/>
              <a:t>, then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postorder</a:t>
            </a:r>
            <a:r>
              <a:rPr lang="en-US" sz="2400" dirty="0"/>
              <a:t>, and so on, after </a:t>
            </a:r>
            <a:r>
              <a:rPr lang="en-US" sz="2400" i="1" dirty="0" err="1"/>
              <a:t>T</a:t>
            </a:r>
            <a:r>
              <a:rPr lang="en-US" sz="2400" i="1" baseline="-25000" dirty="0" err="1"/>
              <a:t>n</a:t>
            </a:r>
            <a:r>
              <a:rPr lang="en-US" sz="2400" dirty="0"/>
              <a:t>  is traversed in </a:t>
            </a:r>
            <a:r>
              <a:rPr lang="en-US" sz="2400" dirty="0" err="1"/>
              <a:t>postorder</a:t>
            </a:r>
            <a:r>
              <a:rPr lang="en-US" sz="2400" dirty="0"/>
              <a:t>, </a:t>
            </a:r>
            <a:r>
              <a:rPr lang="en-US" sz="2400" i="1" dirty="0"/>
              <a:t>r</a:t>
            </a:r>
            <a:r>
              <a:rPr lang="en-US" sz="2400" dirty="0"/>
              <a:t> is visited.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57600"/>
            <a:ext cx="8077200" cy="3029712"/>
          </a:xfrm>
          <a:prstGeom prst="rect">
            <a:avLst/>
          </a:prstGeom>
        </p:spPr>
      </p:pic>
    </p:spTree>
    <p:extLst>
      <p:ext uri="{BB962C8B-B14F-4D97-AF65-F5344CB8AC3E}">
        <p14:creationId xmlns:p14="http://schemas.microsoft.com/office/powerpoint/2010/main" val="4059355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a:t>Post order </a:t>
            </a:r>
            <a:r>
              <a:rPr lang="en-US" dirty="0"/>
              <a:t>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6934200" cy="5638800"/>
          </a:xfrm>
          <a:prstGeom prst="rect">
            <a:avLst/>
          </a:prstGeom>
        </p:spPr>
      </p:pic>
      <p:sp>
        <p:nvSpPr>
          <p:cNvPr id="5" name="TextBox 4"/>
          <p:cNvSpPr txBox="1"/>
          <p:nvPr/>
        </p:nvSpPr>
        <p:spPr>
          <a:xfrm>
            <a:off x="0" y="2286000"/>
            <a:ext cx="2057400" cy="3416320"/>
          </a:xfrm>
          <a:prstGeom prst="rect">
            <a:avLst/>
          </a:prstGeom>
          <a:noFill/>
          <a:ln>
            <a:solidFill>
              <a:schemeClr val="accent1"/>
            </a:solidFill>
          </a:ln>
        </p:spPr>
        <p:txBody>
          <a:bodyPr wrap="square" rtlCol="0">
            <a:spAutoFit/>
          </a:bodyPr>
          <a:lstStyle/>
          <a:p>
            <a:r>
              <a:rPr lang="en-US" b="1" dirty="0"/>
              <a:t>procedure  </a:t>
            </a:r>
            <a:r>
              <a:rPr lang="en-US" i="1" dirty="0" err="1"/>
              <a:t>postordered</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dirty="0" err="1"/>
              <a:t>postorder</a:t>
            </a:r>
            <a:r>
              <a:rPr lang="en-US" dirty="0"/>
              <a:t>(</a:t>
            </a:r>
            <a:r>
              <a:rPr lang="en-US" i="1" dirty="0"/>
              <a:t>T</a:t>
            </a:r>
            <a:r>
              <a:rPr lang="en-US" dirty="0"/>
              <a:t>(</a:t>
            </a:r>
            <a:r>
              <a:rPr lang="en-US" i="1" dirty="0"/>
              <a:t>c</a:t>
            </a:r>
            <a:r>
              <a:rPr lang="en-US" dirty="0"/>
              <a:t>))</a:t>
            </a:r>
          </a:p>
          <a:p>
            <a:r>
              <a:rPr lang="en-US" dirty="0"/>
              <a:t>list</a:t>
            </a:r>
            <a:r>
              <a:rPr lang="en-US" i="1" dirty="0"/>
              <a:t> r</a:t>
            </a:r>
          </a:p>
          <a:p>
            <a:endParaRPr lang="en-US" dirty="0"/>
          </a:p>
        </p:txBody>
      </p:sp>
    </p:spTree>
    <p:extLst>
      <p:ext uri="{BB962C8B-B14F-4D97-AF65-F5344CB8AC3E}">
        <p14:creationId xmlns:p14="http://schemas.microsoft.com/office/powerpoint/2010/main" val="2203166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a:t>Expression Trees</a:t>
            </a:r>
          </a:p>
        </p:txBody>
      </p:sp>
      <p:sp>
        <p:nvSpPr>
          <p:cNvPr id="3" name="Content Placeholder 2"/>
          <p:cNvSpPr>
            <a:spLocks noGrp="1"/>
          </p:cNvSpPr>
          <p:nvPr>
            <p:ph idx="1"/>
          </p:nvPr>
        </p:nvSpPr>
        <p:spPr>
          <a:xfrm>
            <a:off x="457200" y="1295400"/>
            <a:ext cx="8229600" cy="5029200"/>
          </a:xfrm>
        </p:spPr>
        <p:txBody>
          <a:bodyPr>
            <a:normAutofit/>
          </a:bodyPr>
          <a:lstStyle/>
          <a:p>
            <a:r>
              <a:rPr lang="en-US" sz="2400" dirty="0"/>
              <a:t>Complex expressions can be represented using ordered rooted trees.</a:t>
            </a:r>
          </a:p>
          <a:p>
            <a:r>
              <a:rPr lang="en-US" sz="2400" dirty="0"/>
              <a:t>Consider the expression ((</a:t>
            </a:r>
            <a:r>
              <a:rPr lang="en-US" sz="2400" i="1" dirty="0"/>
              <a:t>x</a:t>
            </a:r>
            <a:r>
              <a:rPr lang="en-US" sz="2400" dirty="0"/>
              <a:t> + </a:t>
            </a:r>
            <a:r>
              <a:rPr lang="en-US" sz="2400" i="1" dirty="0"/>
              <a:t>y</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2</a:t>
            </a:r>
            <a:r>
              <a:rPr lang="en-US" sz="2400" dirty="0"/>
              <a:t> ) + ((</a:t>
            </a:r>
            <a:r>
              <a:rPr lang="en-US" sz="2400" i="1" dirty="0"/>
              <a:t>x</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a:t>
            </a:r>
            <a:r>
              <a:rPr lang="en-US" sz="2400" dirty="0">
                <a:latin typeface="Cambria Math" pitchFamily="18" charset="0"/>
                <a:ea typeface="Cambria Math" pitchFamily="18" charset="0"/>
              </a:rPr>
              <a:t>3</a:t>
            </a:r>
            <a:r>
              <a:rPr lang="en-US" sz="2400" dirty="0"/>
              <a:t>).</a:t>
            </a:r>
          </a:p>
          <a:p>
            <a:r>
              <a:rPr lang="en-US" sz="2400" dirty="0"/>
              <a:t>A binary tree for the expression can be built from the bottom up, as is illustrated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29000"/>
            <a:ext cx="8382000" cy="3429000"/>
          </a:xfrm>
          <a:prstGeom prst="rect">
            <a:avLst/>
          </a:prstGeom>
        </p:spPr>
      </p:pic>
    </p:spTree>
    <p:extLst>
      <p:ext uri="{BB962C8B-B14F-4D97-AF65-F5344CB8AC3E}">
        <p14:creationId xmlns:p14="http://schemas.microsoft.com/office/powerpoint/2010/main" val="501095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Infix Notation</a:t>
            </a: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t>An </a:t>
            </a:r>
            <a:r>
              <a:rPr lang="en-US" sz="2000" dirty="0" err="1"/>
              <a:t>inorder</a:t>
            </a:r>
            <a:r>
              <a:rPr lang="en-US" sz="2000" dirty="0"/>
              <a:t> traversal of the tree representing an expression produces the original expression when parentheses are included except for unary operations, which now immediately follow their operands. </a:t>
            </a:r>
          </a:p>
          <a:p>
            <a:r>
              <a:rPr lang="en-US" sz="2000" dirty="0"/>
              <a:t>We illustrate why parentheses are needed with an example that displays three trees all yield the same infix representation.</a:t>
            </a:r>
          </a:p>
          <a:p>
            <a:endParaRPr lang="en-US" sz="2000" dirty="0"/>
          </a:p>
        </p:txBody>
      </p:sp>
      <p:pic>
        <p:nvPicPr>
          <p:cNvPr id="4" name="Picture 3"/>
          <p:cNvPicPr>
            <a:picLocks noChangeAspect="1"/>
          </p:cNvPicPr>
          <p:nvPr/>
        </p:nvPicPr>
        <p:blipFill>
          <a:blip r:embed="rId2"/>
          <a:stretch>
            <a:fillRect/>
          </a:stretch>
        </p:blipFill>
        <p:spPr>
          <a:xfrm>
            <a:off x="457200" y="2971800"/>
            <a:ext cx="8458199" cy="3791712"/>
          </a:xfrm>
          <a:prstGeom prst="rect">
            <a:avLst/>
          </a:prstGeom>
        </p:spPr>
      </p:pic>
    </p:spTree>
    <p:extLst>
      <p:ext uri="{BB962C8B-B14F-4D97-AF65-F5344CB8AC3E}">
        <p14:creationId xmlns:p14="http://schemas.microsoft.com/office/powerpoint/2010/main" val="1596891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Notation</a:t>
            </a:r>
          </a:p>
        </p:txBody>
      </p:sp>
      <p:sp>
        <p:nvSpPr>
          <p:cNvPr id="3" name="Content Placeholder 2"/>
          <p:cNvSpPr>
            <a:spLocks noGrp="1"/>
          </p:cNvSpPr>
          <p:nvPr>
            <p:ph idx="1"/>
          </p:nvPr>
        </p:nvSpPr>
        <p:spPr>
          <a:xfrm>
            <a:off x="457200" y="1935480"/>
            <a:ext cx="8229600" cy="4389120"/>
          </a:xfrm>
        </p:spPr>
        <p:txBody>
          <a:bodyPr>
            <a:normAutofit fontScale="85000" lnSpcReduction="10000"/>
          </a:bodyPr>
          <a:lstStyle/>
          <a:p>
            <a:r>
              <a:rPr lang="en-US" dirty="0"/>
              <a:t>When we traverse the rooted tree representation of an expression in preorder, we obtain the </a:t>
            </a:r>
            <a:r>
              <a:rPr lang="en-US" i="1" dirty="0"/>
              <a:t>prefix</a:t>
            </a:r>
            <a:r>
              <a:rPr lang="en-US" dirty="0"/>
              <a:t> form of the expression.   Expressions in prefix form are said to be in </a:t>
            </a:r>
            <a:r>
              <a:rPr lang="en-US" i="1" dirty="0"/>
              <a:t>Polish notation</a:t>
            </a:r>
            <a:r>
              <a:rPr lang="en-US" dirty="0"/>
              <a:t>,</a:t>
            </a:r>
            <a:r>
              <a:rPr lang="en-US" i="1" dirty="0"/>
              <a:t> </a:t>
            </a:r>
            <a:r>
              <a:rPr lang="en-US" dirty="0"/>
              <a:t>named after the Polish logician Jan </a:t>
            </a:r>
            <a:r>
              <a:rPr lang="en-US" dirty="0" err="1">
                <a:latin typeface="Cambria Math"/>
                <a:ea typeface="Cambria Math"/>
              </a:rPr>
              <a:t>Ł</a:t>
            </a:r>
            <a:r>
              <a:rPr lang="en-US" dirty="0" err="1"/>
              <a:t>ukasiewicz</a:t>
            </a:r>
            <a:r>
              <a:rPr lang="en-US" dirty="0"/>
              <a:t>.</a:t>
            </a:r>
          </a:p>
          <a:p>
            <a:r>
              <a:rPr lang="en-US" dirty="0"/>
              <a:t>Operators precede their operands in the prefix form of an expression. Parentheses are not needed as the representation is unambiguous.</a:t>
            </a:r>
          </a:p>
          <a:p>
            <a:r>
              <a:rPr lang="en-US" dirty="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 </a:t>
            </a:r>
          </a:p>
          <a:p>
            <a:pPr marL="0" indent="0">
              <a:buNone/>
            </a:pPr>
            <a:r>
              <a:rPr lang="en-US" dirty="0"/>
              <a:t>     is + </a:t>
            </a:r>
            <a:r>
              <a:rPr lang="en-US" dirty="0">
                <a:latin typeface="Cambria Math"/>
                <a:ea typeface="Cambria Math"/>
              </a:rPr>
              <a:t>↑ </a:t>
            </a:r>
            <a:r>
              <a:rPr lang="en-US" dirty="0">
                <a:ea typeface="Cambria Math"/>
              </a:rPr>
              <a:t>+ </a:t>
            </a:r>
            <a:r>
              <a:rPr lang="en-US" i="1" dirty="0"/>
              <a:t>x y </a:t>
            </a:r>
            <a:r>
              <a:rPr lang="en-US" dirty="0">
                <a:latin typeface="Cambria Math" pitchFamily="18" charset="0"/>
                <a:ea typeface="Cambria Math" pitchFamily="18" charset="0"/>
              </a:rPr>
              <a:t>2 </a:t>
            </a:r>
            <a:r>
              <a:rPr lang="en-US" dirty="0"/>
              <a:t>/ </a:t>
            </a:r>
            <a:r>
              <a:rPr lang="en-US" dirty="0">
                <a:latin typeface="Cambria Math"/>
                <a:ea typeface="Cambria Math"/>
              </a:rPr>
              <a:t>− </a:t>
            </a:r>
            <a:r>
              <a:rPr lang="en-US" i="1" dirty="0"/>
              <a:t>x </a:t>
            </a:r>
            <a:r>
              <a:rPr lang="en-US" dirty="0">
                <a:latin typeface="Cambria Math" pitchFamily="18" charset="0"/>
                <a:ea typeface="Cambria Math" pitchFamily="18" charset="0"/>
              </a:rPr>
              <a:t>4 3</a:t>
            </a:r>
            <a:r>
              <a:rPr lang="en-US" dirty="0"/>
              <a:t>.</a:t>
            </a:r>
          </a:p>
          <a:p>
            <a:r>
              <a:rPr lang="en-US" dirty="0"/>
              <a:t>Prefix expressions are evaluated by working from right to left. When we encounter an operator, we perform the corresponding operation with the two operations to the right.</a:t>
            </a:r>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a:t>Jan </a:t>
            </a:r>
            <a:r>
              <a:rPr lang="en-US" dirty="0" err="1">
                <a:latin typeface="Cambria Math"/>
                <a:ea typeface="Cambria Math"/>
              </a:rPr>
              <a:t>Ł</a:t>
            </a:r>
            <a:r>
              <a:rPr lang="en-US" dirty="0" err="1"/>
              <a:t>ukasiewicz</a:t>
            </a:r>
            <a:r>
              <a:rPr lang="en-US" dirty="0"/>
              <a:t> (</a:t>
            </a:r>
            <a:r>
              <a:rPr lang="en-US" dirty="0">
                <a:latin typeface="Cambria Math" pitchFamily="18" charset="0"/>
                <a:ea typeface="Cambria Math" pitchFamily="18" charset="0"/>
              </a:rPr>
              <a:t>1878-1956</a:t>
            </a:r>
            <a:r>
              <a:rPr lang="en-US" dirty="0"/>
              <a:t>)</a:t>
            </a:r>
          </a:p>
        </p:txBody>
      </p:sp>
    </p:spTree>
    <p:extLst>
      <p:ext uri="{BB962C8B-B14F-4D97-AF65-F5344CB8AC3E}">
        <p14:creationId xmlns:p14="http://schemas.microsoft.com/office/powerpoint/2010/main" val="2085601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75370"/>
          </a:xfrm>
        </p:spPr>
        <p:txBody>
          <a:bodyPr>
            <a:normAutofit fontScale="90000"/>
          </a:bodyPr>
          <a:lstStyle/>
          <a:p>
            <a:r>
              <a:rPr lang="en-US" dirty="0"/>
              <a:t>Prefix Notation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390001"/>
            <a:ext cx="8686800" cy="4330077"/>
          </a:xfrm>
          <a:prstGeom prst="rect">
            <a:avLst/>
          </a:prstGeom>
        </p:spPr>
      </p:pic>
      <p:sp>
        <p:nvSpPr>
          <p:cNvPr id="8" name="Content Placeholder 7"/>
          <p:cNvSpPr>
            <a:spLocks noGrp="1"/>
          </p:cNvSpPr>
          <p:nvPr>
            <p:ph idx="1"/>
          </p:nvPr>
        </p:nvSpPr>
        <p:spPr>
          <a:xfrm>
            <a:off x="457200" y="1337310"/>
            <a:ext cx="8229600" cy="4987290"/>
          </a:xfrm>
        </p:spPr>
        <p:txBody>
          <a:bodyPr/>
          <a:lstStyle/>
          <a:p>
            <a:r>
              <a:rPr lang="en-US" b="1" dirty="0"/>
              <a:t>Example</a:t>
            </a:r>
            <a:r>
              <a:rPr lang="en-US" dirty="0"/>
              <a:t>: We show the steps used to evaluate a particular prefix expression:</a:t>
            </a:r>
            <a:endParaRPr lang="en-US" b="1" dirty="0"/>
          </a:p>
          <a:p>
            <a:pPr marL="0" indent="0">
              <a:buNone/>
            </a:pPr>
            <a:endParaRPr lang="en-US" dirty="0"/>
          </a:p>
        </p:txBody>
      </p:sp>
    </p:spTree>
    <p:extLst>
      <p:ext uri="{BB962C8B-B14F-4D97-AF65-F5344CB8AC3E}">
        <p14:creationId xmlns:p14="http://schemas.microsoft.com/office/powerpoint/2010/main" val="3409452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Postfix Notation</a:t>
            </a:r>
          </a:p>
        </p:txBody>
      </p:sp>
      <p:sp>
        <p:nvSpPr>
          <p:cNvPr id="3" name="Content Placeholder 2"/>
          <p:cNvSpPr>
            <a:spLocks noGrp="1"/>
          </p:cNvSpPr>
          <p:nvPr>
            <p:ph idx="1"/>
          </p:nvPr>
        </p:nvSpPr>
        <p:spPr>
          <a:xfrm>
            <a:off x="304800" y="1935480"/>
            <a:ext cx="8382000" cy="4389120"/>
          </a:xfrm>
        </p:spPr>
        <p:txBody>
          <a:bodyPr>
            <a:normAutofit fontScale="92500"/>
          </a:bodyPr>
          <a:lstStyle/>
          <a:p>
            <a:r>
              <a:rPr lang="en-US" dirty="0"/>
              <a:t>We obtain the </a:t>
            </a:r>
            <a:r>
              <a:rPr lang="en-US" i="1" dirty="0"/>
              <a:t>postfix form </a:t>
            </a:r>
            <a:r>
              <a:rPr lang="en-US" dirty="0"/>
              <a:t>of an expression by traversing its binary trees in </a:t>
            </a:r>
            <a:r>
              <a:rPr lang="en-US" dirty="0" err="1"/>
              <a:t>postorder</a:t>
            </a:r>
            <a:r>
              <a:rPr lang="en-US" dirty="0"/>
              <a:t>. Expressions written in postfix form are said to be in </a:t>
            </a:r>
            <a:r>
              <a:rPr lang="en-US" i="1" dirty="0"/>
              <a:t>reverse Polish notation. </a:t>
            </a:r>
          </a:p>
          <a:p>
            <a:r>
              <a:rPr lang="en-US" dirty="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a:ea typeface="Cambria Math"/>
              </a:rPr>
              <a:t>+</a:t>
            </a:r>
            <a:r>
              <a:rPr lang="en-US" dirty="0"/>
              <a:t> is the  postfix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a:t>
            </a:r>
          </a:p>
          <a:p>
            <a:r>
              <a:rPr lang="en-US" dirty="0"/>
              <a:t>A binary operator follows its two operands. So, to evaluate an expression one works from left to right, carrying out an operation represented by an operator on its preceding operands. </a:t>
            </a:r>
          </a:p>
        </p:txBody>
      </p:sp>
    </p:spTree>
    <p:extLst>
      <p:ext uri="{BB962C8B-B14F-4D97-AF65-F5344CB8AC3E}">
        <p14:creationId xmlns:p14="http://schemas.microsoft.com/office/powerpoint/2010/main" val="2391121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34633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Postfix Notation</a:t>
            </a:r>
          </a:p>
        </p:txBody>
      </p:sp>
      <p:sp>
        <p:nvSpPr>
          <p:cNvPr id="3" name="Content Placeholder 2"/>
          <p:cNvSpPr>
            <a:spLocks noGrp="1"/>
          </p:cNvSpPr>
          <p:nvPr>
            <p:ph idx="1"/>
          </p:nvPr>
        </p:nvSpPr>
        <p:spPr>
          <a:xfrm>
            <a:off x="304800" y="1066800"/>
            <a:ext cx="8458200" cy="5257800"/>
          </a:xfrm>
        </p:spPr>
        <p:txBody>
          <a:bodyPr>
            <a:normAutofit/>
          </a:bodyPr>
          <a:lstStyle/>
          <a:p>
            <a:r>
              <a:rPr lang="en-US" b="1" dirty="0"/>
              <a:t>Example</a:t>
            </a:r>
            <a:r>
              <a:rPr lang="en-US" dirty="0"/>
              <a:t>: We show the steps used to evaluate a particular postfix expression.</a:t>
            </a:r>
            <a:endParaRPr lang="en-US" b="1"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981200"/>
            <a:ext cx="8839200" cy="4706112"/>
          </a:xfrm>
          <a:prstGeom prst="rect">
            <a:avLst/>
          </a:prstGeom>
        </p:spPr>
      </p:pic>
    </p:spTree>
    <p:extLst>
      <p:ext uri="{BB962C8B-B14F-4D97-AF65-F5344CB8AC3E}">
        <p14:creationId xmlns:p14="http://schemas.microsoft.com/office/powerpoint/2010/main" val="1789887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200946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Prim’s Algorithm</a:t>
            </a:r>
          </a:p>
          <a:p>
            <a:r>
              <a:rPr lang="en-US" dirty="0"/>
              <a:t>Kruskal Algorithm</a:t>
            </a:r>
          </a:p>
        </p:txBody>
      </p:sp>
    </p:spTree>
    <p:extLst>
      <p:ext uri="{BB962C8B-B14F-4D97-AF65-F5344CB8AC3E}">
        <p14:creationId xmlns:p14="http://schemas.microsoft.com/office/powerpoint/2010/main" val="1234932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1570634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339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2559430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10679253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809670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3395583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1E78-9961-4D1F-AB17-DED351C71764}"/>
              </a:ext>
            </a:extLst>
          </p:cNvPr>
          <p:cNvSpPr>
            <a:spLocks noGrp="1"/>
          </p:cNvSpPr>
          <p:nvPr>
            <p:ph type="title"/>
          </p:nvPr>
        </p:nvSpPr>
        <p:spPr>
          <a:xfrm>
            <a:off x="114300" y="1066800"/>
            <a:ext cx="4381500" cy="2185178"/>
          </a:xfrm>
        </p:spPr>
        <p:txBody>
          <a:bodyPr>
            <a:noAutofit/>
          </a:bodyPr>
          <a:lstStyle/>
          <a:p>
            <a:r>
              <a:rPr lang="en-US" sz="2400" b="1" dirty="0">
                <a:solidFill>
                  <a:schemeClr val="tx1"/>
                </a:solidFill>
                <a:latin typeface="Arial" panose="020B0604020202020204" pitchFamily="34" charset="0"/>
                <a:cs typeface="Arial" panose="020B0604020202020204" pitchFamily="34" charset="0"/>
              </a:rPr>
              <a:t>Example:</a:t>
            </a:r>
            <a:r>
              <a:rPr lang="en-US" sz="2400" dirty="0">
                <a:solidFill>
                  <a:schemeClr val="tx1"/>
                </a:solidFill>
                <a:latin typeface="Arial" panose="020B0604020202020204" pitchFamily="34" charset="0"/>
                <a:cs typeface="Arial" panose="020B0604020202020204" pitchFamily="34" charset="0"/>
              </a:rPr>
              <a:t> Use Prims algorithm to find a minimal spanning tree for the graph below. Indicate the order in which edges are added to form the tree.</a:t>
            </a:r>
            <a:br>
              <a:rPr lang="en-US" sz="2400" dirty="0"/>
            </a:br>
            <a:endParaRPr lang="en-PK" sz="2000" dirty="0"/>
          </a:p>
        </p:txBody>
      </p:sp>
      <p:pic>
        <p:nvPicPr>
          <p:cNvPr id="5" name="Picture 4">
            <a:extLst>
              <a:ext uri="{FF2B5EF4-FFF2-40B4-BE49-F238E27FC236}">
                <a16:creationId xmlns:a16="http://schemas.microsoft.com/office/drawing/2014/main" id="{7A2BA245-A9FC-4AFF-9683-64643AFFEC95}"/>
              </a:ext>
            </a:extLst>
          </p:cNvPr>
          <p:cNvPicPr>
            <a:picLocks noChangeAspect="1"/>
          </p:cNvPicPr>
          <p:nvPr/>
        </p:nvPicPr>
        <p:blipFill>
          <a:blip r:embed="rId2"/>
          <a:stretch>
            <a:fillRect/>
          </a:stretch>
        </p:blipFill>
        <p:spPr>
          <a:xfrm>
            <a:off x="3265714" y="4568476"/>
            <a:ext cx="5410200" cy="2057400"/>
          </a:xfrm>
          <a:prstGeom prst="rect">
            <a:avLst/>
          </a:prstGeom>
        </p:spPr>
      </p:pic>
      <p:sp>
        <p:nvSpPr>
          <p:cNvPr id="7" name="Content Placeholder 6">
            <a:extLst>
              <a:ext uri="{FF2B5EF4-FFF2-40B4-BE49-F238E27FC236}">
                <a16:creationId xmlns:a16="http://schemas.microsoft.com/office/drawing/2014/main" id="{29653CBD-6F63-4124-9182-C9140DFC17EB}"/>
              </a:ext>
            </a:extLst>
          </p:cNvPr>
          <p:cNvSpPr>
            <a:spLocks noGrp="1"/>
          </p:cNvSpPr>
          <p:nvPr>
            <p:ph idx="1"/>
          </p:nvPr>
        </p:nvSpPr>
        <p:spPr/>
        <p:txBody>
          <a:bodyPr/>
          <a:lstStyle/>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Order of adding the edges:</a:t>
            </a:r>
          </a:p>
          <a:p>
            <a:pPr marL="0" indent="0">
              <a:buNone/>
            </a:pPr>
            <a:r>
              <a:rPr lang="en-US" dirty="0"/>
              <a:t>{a , b}, {b , c}, {c , d}, {d , e}, {e , f}, {f , g}</a:t>
            </a:r>
          </a:p>
          <a:p>
            <a:pPr marL="0" indent="0">
              <a:buNone/>
            </a:pPr>
            <a:endParaRPr lang="en-US" dirty="0"/>
          </a:p>
          <a:p>
            <a:pPr marL="0" indent="0">
              <a:buNone/>
            </a:pPr>
            <a:r>
              <a:rPr lang="en-US" dirty="0"/>
              <a:t>MST COST = 23</a:t>
            </a:r>
            <a:endParaRPr lang="en-PK" dirty="0"/>
          </a:p>
        </p:txBody>
      </p:sp>
      <p:pic>
        <p:nvPicPr>
          <p:cNvPr id="8" name="Content Placeholder 3">
            <a:extLst>
              <a:ext uri="{FF2B5EF4-FFF2-40B4-BE49-F238E27FC236}">
                <a16:creationId xmlns:a16="http://schemas.microsoft.com/office/drawing/2014/main" id="{1309AE7D-0EFB-4B0B-A8ED-156D761BED12}"/>
              </a:ext>
            </a:extLst>
          </p:cNvPr>
          <p:cNvPicPr>
            <a:picLocks noChangeAspect="1"/>
          </p:cNvPicPr>
          <p:nvPr/>
        </p:nvPicPr>
        <p:blipFill>
          <a:blip r:embed="rId3"/>
          <a:stretch>
            <a:fillRect/>
          </a:stretch>
        </p:blipFill>
        <p:spPr>
          <a:xfrm>
            <a:off x="4648200" y="1066800"/>
            <a:ext cx="4381500" cy="2057400"/>
          </a:xfrm>
          <a:prstGeom prst="rect">
            <a:avLst/>
          </a:prstGeom>
        </p:spPr>
      </p:pic>
      <p:sp>
        <p:nvSpPr>
          <p:cNvPr id="9" name="Title 1">
            <a:extLst>
              <a:ext uri="{FF2B5EF4-FFF2-40B4-BE49-F238E27FC236}">
                <a16:creationId xmlns:a16="http://schemas.microsoft.com/office/drawing/2014/main" id="{47C45349-9D99-46BA-9324-8F553B0789D1}"/>
              </a:ext>
            </a:extLst>
          </p:cNvPr>
          <p:cNvSpPr txBox="1">
            <a:spLocks/>
          </p:cNvSpPr>
          <p:nvPr/>
        </p:nvSpPr>
        <p:spPr>
          <a:xfrm>
            <a:off x="457200" y="232124"/>
            <a:ext cx="8229600" cy="910876"/>
          </a:xfrm>
          <a:prstGeom prst="rect">
            <a:avLst/>
          </a:prstGeom>
        </p:spPr>
        <p:txBody>
          <a:bodyPr vert="horz" lIns="0" rIns="0" bIns="0" anchor="b">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5400"/>
              <a:t>Minimal spanning tree (MST)</a:t>
            </a:r>
            <a:endParaRPr lang="en-US" dirty="0"/>
          </a:p>
        </p:txBody>
      </p:sp>
    </p:spTree>
    <p:extLst>
      <p:ext uri="{BB962C8B-B14F-4D97-AF65-F5344CB8AC3E}">
        <p14:creationId xmlns:p14="http://schemas.microsoft.com/office/powerpoint/2010/main" val="680953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97746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4765335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3962400" cy="2159830"/>
          </a:xfrm>
        </p:spPr>
        <p:txBody>
          <a:bodyPr>
            <a:normAutofit lnSpcReduction="10000"/>
          </a:bodyPr>
          <a:lstStyle/>
          <a:p>
            <a:pPr marL="0" indent="0">
              <a:buNone/>
            </a:pPr>
            <a:r>
              <a:rPr lang="en-US" sz="2400" b="1" dirty="0"/>
              <a:t>Example:</a:t>
            </a:r>
            <a:r>
              <a:rPr lang="en-US" sz="2400" dirty="0"/>
              <a:t> Use Kruskal’s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4245431" y="1143000"/>
            <a:ext cx="4905828" cy="2185988"/>
          </a:xfrm>
          <a:prstGeom prst="rect">
            <a:avLst/>
          </a:prstGeom>
        </p:spPr>
      </p:pic>
      <p:pic>
        <p:nvPicPr>
          <p:cNvPr id="5" name="Picture 4">
            <a:extLst>
              <a:ext uri="{FF2B5EF4-FFF2-40B4-BE49-F238E27FC236}">
                <a16:creationId xmlns:a16="http://schemas.microsoft.com/office/drawing/2014/main" id="{5DD7993C-77F1-4B7B-844B-DA0E16820C4A}"/>
              </a:ext>
            </a:extLst>
          </p:cNvPr>
          <p:cNvPicPr>
            <a:picLocks noChangeAspect="1"/>
          </p:cNvPicPr>
          <p:nvPr/>
        </p:nvPicPr>
        <p:blipFill>
          <a:blip r:embed="rId3"/>
          <a:stretch>
            <a:fillRect/>
          </a:stretch>
        </p:blipFill>
        <p:spPr>
          <a:xfrm>
            <a:off x="471715" y="3328988"/>
            <a:ext cx="8229599" cy="3222783"/>
          </a:xfrm>
          <a:prstGeom prst="rect">
            <a:avLst/>
          </a:prstGeom>
        </p:spPr>
      </p:pic>
      <p:sp>
        <p:nvSpPr>
          <p:cNvPr id="6" name="Rectangle 5">
            <a:extLst>
              <a:ext uri="{FF2B5EF4-FFF2-40B4-BE49-F238E27FC236}">
                <a16:creationId xmlns:a16="http://schemas.microsoft.com/office/drawing/2014/main" id="{B28B3A27-6243-4758-8D04-4B5E8D077796}"/>
              </a:ext>
            </a:extLst>
          </p:cNvPr>
          <p:cNvSpPr/>
          <p:nvPr/>
        </p:nvSpPr>
        <p:spPr>
          <a:xfrm>
            <a:off x="2506557" y="4386381"/>
            <a:ext cx="1756186" cy="369332"/>
          </a:xfrm>
          <a:prstGeom prst="rect">
            <a:avLst/>
          </a:prstGeom>
        </p:spPr>
        <p:txBody>
          <a:bodyPr wrap="none">
            <a:spAutoFit/>
          </a:bodyPr>
          <a:lstStyle/>
          <a:p>
            <a:r>
              <a:rPr lang="en-US" b="1" dirty="0"/>
              <a:t>MST COST = 23</a:t>
            </a:r>
            <a:endParaRPr lang="en-PK" b="1" dirty="0"/>
          </a:p>
        </p:txBody>
      </p:sp>
    </p:spTree>
    <p:extLst>
      <p:ext uri="{BB962C8B-B14F-4D97-AF65-F5344CB8AC3E}">
        <p14:creationId xmlns:p14="http://schemas.microsoft.com/office/powerpoint/2010/main" val="42877352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Foundations: Logic and Proofs</a:t>
            </a:r>
          </a:p>
        </p:txBody>
      </p:sp>
    </p:spTree>
    <p:extLst>
      <p:ext uri="{BB962C8B-B14F-4D97-AF65-F5344CB8AC3E}">
        <p14:creationId xmlns:p14="http://schemas.microsoft.com/office/powerpoint/2010/main" val="4278390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Proofs</a:t>
            </a:r>
            <a:endParaRPr lang="en-US" dirty="0"/>
          </a:p>
        </p:txBody>
      </p:sp>
      <p:sp>
        <p:nvSpPr>
          <p:cNvPr id="3" name="Content Placeholder 2"/>
          <p:cNvSpPr>
            <a:spLocks noGrp="1"/>
          </p:cNvSpPr>
          <p:nvPr>
            <p:ph idx="1"/>
          </p:nvPr>
        </p:nvSpPr>
        <p:spPr/>
        <p:txBody>
          <a:bodyPr/>
          <a:lstStyle/>
          <a:p>
            <a:r>
              <a:rPr lang="en-US" dirty="0"/>
              <a:t>A proof is a valid argument that establishes the truth of a mathematical statement.</a:t>
            </a:r>
          </a:p>
          <a:p>
            <a:endParaRPr lang="en-US" dirty="0"/>
          </a:p>
          <a:p>
            <a:r>
              <a:rPr lang="en-US" dirty="0"/>
              <a:t>Ingredients:</a:t>
            </a:r>
          </a:p>
          <a:p>
            <a:pPr lvl="1"/>
            <a:r>
              <a:rPr lang="en-US" dirty="0"/>
              <a:t>hypotheses of the theorem</a:t>
            </a:r>
          </a:p>
          <a:p>
            <a:pPr lvl="1"/>
            <a:r>
              <a:rPr lang="en-US" dirty="0"/>
              <a:t>axioms assumed to be true</a:t>
            </a:r>
          </a:p>
          <a:p>
            <a:pPr lvl="1"/>
            <a:r>
              <a:rPr lang="en-US" dirty="0"/>
              <a:t>previously proven theorems</a:t>
            </a:r>
          </a:p>
          <a:p>
            <a:pPr lvl="1"/>
            <a:r>
              <a:rPr lang="en-US" dirty="0"/>
              <a:t>rules of inference</a:t>
            </a:r>
          </a:p>
        </p:txBody>
      </p:sp>
      <p:sp>
        <p:nvSpPr>
          <p:cNvPr id="4" name="TextBox 3"/>
          <p:cNvSpPr txBox="1"/>
          <p:nvPr/>
        </p:nvSpPr>
        <p:spPr>
          <a:xfrm>
            <a:off x="6172200" y="4191000"/>
            <a:ext cx="2971800" cy="2308324"/>
          </a:xfrm>
          <a:prstGeom prst="rect">
            <a:avLst/>
          </a:prstGeom>
          <a:noFill/>
        </p:spPr>
        <p:txBody>
          <a:bodyPr wrap="square" rtlCol="0">
            <a:spAutoFit/>
          </a:bodyPr>
          <a:lstStyle/>
          <a:p>
            <a:r>
              <a:rPr lang="en-US" sz="3600" dirty="0">
                <a:solidFill>
                  <a:srgbClr val="FF0000"/>
                </a:solidFill>
              </a:rPr>
              <a:t>You get: </a:t>
            </a:r>
          </a:p>
          <a:p>
            <a:r>
              <a:rPr lang="en-US" sz="3600" dirty="0">
                <a:solidFill>
                  <a:srgbClr val="FF0000"/>
                </a:solidFill>
              </a:rPr>
              <a:t>truth of the</a:t>
            </a:r>
          </a:p>
          <a:p>
            <a:r>
              <a:rPr lang="en-US" sz="3600" dirty="0">
                <a:solidFill>
                  <a:srgbClr val="FF0000"/>
                </a:solidFill>
              </a:rPr>
              <a:t>statement </a:t>
            </a:r>
          </a:p>
          <a:p>
            <a:r>
              <a:rPr lang="en-US" sz="3600" dirty="0">
                <a:solidFill>
                  <a:srgbClr val="FF0000"/>
                </a:solidFill>
              </a:rPr>
              <a:t>being proved</a:t>
            </a:r>
          </a:p>
        </p:txBody>
      </p:sp>
    </p:spTree>
    <p:extLst>
      <p:ext uri="{BB962C8B-B14F-4D97-AF65-F5344CB8AC3E}">
        <p14:creationId xmlns:p14="http://schemas.microsoft.com/office/powerpoint/2010/main" val="384166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20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20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Usefulness</a:t>
            </a:r>
          </a:p>
        </p:txBody>
      </p:sp>
      <p:sp>
        <p:nvSpPr>
          <p:cNvPr id="3" name="Content Placeholder 2"/>
          <p:cNvSpPr>
            <a:spLocks noGrp="1"/>
          </p:cNvSpPr>
          <p:nvPr>
            <p:ph idx="1"/>
          </p:nvPr>
        </p:nvSpPr>
        <p:spPr/>
        <p:txBody>
          <a:bodyPr>
            <a:normAutofit lnSpcReduction="10000"/>
          </a:bodyPr>
          <a:lstStyle/>
          <a:p>
            <a:r>
              <a:rPr lang="en-US" dirty="0"/>
              <a:t>Computer Science</a:t>
            </a:r>
          </a:p>
          <a:p>
            <a:pPr lvl="1"/>
            <a:r>
              <a:rPr lang="en-US" dirty="0"/>
              <a:t>Verifying that computer programs are correct.</a:t>
            </a:r>
          </a:p>
          <a:p>
            <a:pPr lvl="1"/>
            <a:r>
              <a:rPr lang="en-US" dirty="0"/>
              <a:t>Establishing that operating systems are secure.</a:t>
            </a:r>
          </a:p>
          <a:p>
            <a:pPr lvl="1"/>
            <a:r>
              <a:rPr lang="en-US" dirty="0"/>
              <a:t>Making inferences in artificial intelligence.</a:t>
            </a:r>
          </a:p>
          <a:p>
            <a:pPr lvl="1"/>
            <a:r>
              <a:rPr lang="en-US" dirty="0"/>
              <a:t>Showing that system specifications are consistent.</a:t>
            </a:r>
          </a:p>
          <a:p>
            <a:endParaRPr lang="en-US" dirty="0"/>
          </a:p>
          <a:p>
            <a:r>
              <a:rPr lang="en-US" dirty="0"/>
              <a:t>Mathematics</a:t>
            </a:r>
          </a:p>
          <a:p>
            <a:pPr lvl="1"/>
            <a:r>
              <a:rPr lang="en-US" dirty="0"/>
              <a:t>Defining Formalism.</a:t>
            </a:r>
          </a:p>
          <a:p>
            <a:pPr lvl="1"/>
            <a:r>
              <a:rPr lang="en-US" dirty="0"/>
              <a:t>Providing specification in a common language.</a:t>
            </a:r>
          </a:p>
          <a:p>
            <a:pPr lvl="1"/>
            <a:r>
              <a:rPr lang="en-US" dirty="0"/>
              <a:t>Justification for the results.</a:t>
            </a:r>
          </a:p>
        </p:txBody>
      </p:sp>
    </p:spTree>
    <p:extLst>
      <p:ext uri="{BB962C8B-B14F-4D97-AF65-F5344CB8AC3E}">
        <p14:creationId xmlns:p14="http://schemas.microsoft.com/office/powerpoint/2010/main" val="41345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20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20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20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Definitions</a:t>
            </a:r>
            <a:br>
              <a:rPr lang="en-US" b="1" dirty="0"/>
            </a:br>
            <a:r>
              <a:rPr lang="en-US" b="1" dirty="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371600"/>
                <a:ext cx="8686800" cy="5181600"/>
              </a:xfrm>
            </p:spPr>
            <p:txBody>
              <a:bodyPr>
                <a:normAutofit fontScale="92500"/>
              </a:bodyPr>
              <a:lstStyle/>
              <a:p>
                <a:pPr marL="0" indent="0" algn="just">
                  <a:buNone/>
                </a:pPr>
                <a:r>
                  <a:rPr lang="en-US" sz="2400" dirty="0"/>
                  <a:t>1. An integer n is even if, and only if, n = 2k for some integer k. </a:t>
                </a:r>
              </a:p>
              <a:p>
                <a:pPr marL="0" indent="0" algn="just">
                  <a:buNone/>
                </a:pPr>
                <a:r>
                  <a:rPr lang="en-US" sz="2400" dirty="0"/>
                  <a:t>2. An integer n is odd if, and only if, n = 2k + 1 for some integer k. </a:t>
                </a:r>
              </a:p>
              <a:p>
                <a:pPr marL="0" indent="0" algn="just">
                  <a:buNone/>
                </a:pPr>
                <a:r>
                  <a:rPr lang="en-US" sz="2400" dirty="0"/>
                  <a:t>3. An integer n is prime if, and only if, n &gt; 1 and for all positive integers  r and s, if n = </a:t>
                </a:r>
                <a:r>
                  <a:rPr lang="en-US" sz="2400" dirty="0" err="1"/>
                  <a:t>r·s</a:t>
                </a:r>
                <a:r>
                  <a:rPr lang="en-US" sz="2400" dirty="0"/>
                  <a:t>, then r = 1 or s = 1. </a:t>
                </a:r>
              </a:p>
              <a:p>
                <a:pPr marL="0" indent="0" algn="just">
                  <a:buNone/>
                </a:pPr>
                <a:r>
                  <a:rPr lang="en-US" sz="2400" dirty="0"/>
                  <a:t>4. An integer n &gt; 1 is composite if, and only if, n = </a:t>
                </a:r>
                <a:r>
                  <a:rPr lang="en-US" sz="2400" dirty="0" err="1"/>
                  <a:t>r·s</a:t>
                </a:r>
                <a:r>
                  <a:rPr lang="en-US" sz="2400" dirty="0"/>
                  <a:t> for some positive</a:t>
                </a:r>
              </a:p>
              <a:p>
                <a:pPr marL="0" indent="0" algn="just">
                  <a:buNone/>
                </a:pPr>
                <a:r>
                  <a:rPr lang="en-US" sz="2400" dirty="0"/>
                  <a:t>integers r and s with r ≠ 1 and s ≠ 1.</a:t>
                </a:r>
              </a:p>
              <a:p>
                <a:pPr marL="0" indent="0" algn="just">
                  <a:buNone/>
                </a:pPr>
                <a:r>
                  <a:rPr lang="en-US" sz="2400" dirty="0"/>
                  <a:t>5. A real number r is rational if, and only if, r=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𝑏</m:t>
                        </m:r>
                      </m:den>
                    </m:f>
                  </m:oMath>
                </a14:m>
                <a:r>
                  <a:rPr lang="en-US" sz="2400" dirty="0"/>
                  <a:t> for some integers a and b with b ≠ 0.</a:t>
                </a:r>
              </a:p>
              <a:p>
                <a:pPr marL="0" indent="0" algn="just">
                  <a:buNone/>
                </a:pPr>
                <a:r>
                  <a:rPr lang="en-US" sz="2400" dirty="0"/>
                  <a:t>6. If n and d are integers and d ≠ 0, then d divides n, written </a:t>
                </a:r>
                <a:r>
                  <a:rPr lang="en-US" sz="2400" dirty="0" err="1"/>
                  <a:t>d|n</a:t>
                </a:r>
                <a:r>
                  <a:rPr lang="en-US" sz="2400" dirty="0"/>
                  <a:t> if, and</a:t>
                </a:r>
              </a:p>
              <a:p>
                <a:pPr marL="0" indent="0" algn="just">
                  <a:buNone/>
                </a:pPr>
                <a:r>
                  <a:rPr lang="en-US" sz="2400" dirty="0"/>
                  <a:t>only if, n = </a:t>
                </a:r>
                <a:r>
                  <a:rPr lang="en-US" sz="2400" dirty="0" err="1"/>
                  <a:t>d.k</a:t>
                </a:r>
                <a:r>
                  <a:rPr lang="en-US" sz="2400" dirty="0"/>
                  <a:t> for some integers k.</a:t>
                </a:r>
              </a:p>
              <a:p>
                <a:pPr marL="0" indent="0" algn="just">
                  <a:buNone/>
                </a:pPr>
                <a:r>
                  <a:rPr lang="en-US" sz="2400" dirty="0"/>
                  <a:t>7. An integer n is called a perfect square if, and only if, n =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𝑘</m:t>
                        </m:r>
                      </m:e>
                      <m:sup>
                        <m:r>
                          <a:rPr lang="en-US" sz="2400" b="0" i="1" dirty="0" smtClean="0">
                            <a:latin typeface="Cambria Math" panose="02040503050406030204" pitchFamily="18" charset="0"/>
                          </a:rPr>
                          <m:t>2</m:t>
                        </m:r>
                      </m:sup>
                    </m:sSup>
                  </m:oMath>
                </a14:m>
                <a:r>
                  <a:rPr lang="en-US" sz="2400" dirty="0"/>
                  <a:t> for some</a:t>
                </a:r>
              </a:p>
              <a:p>
                <a:pPr marL="0" indent="0" algn="just">
                  <a:buNone/>
                </a:pPr>
                <a:r>
                  <a:rPr lang="en-US" sz="2400" dirty="0"/>
                  <a:t>integer 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371600"/>
                <a:ext cx="8686800" cy="5181600"/>
              </a:xfrm>
              <a:blipFill>
                <a:blip r:embed="rId2"/>
                <a:stretch>
                  <a:fillRect l="-912" t="-824" r="-912"/>
                </a:stretch>
              </a:blipFill>
            </p:spPr>
            <p:txBody>
              <a:bodyPr/>
              <a:lstStyle/>
              <a:p>
                <a:r>
                  <a:rPr lang="en-PK">
                    <a:noFill/>
                  </a:rPr>
                  <a:t> </a:t>
                </a:r>
              </a:p>
            </p:txBody>
          </p:sp>
        </mc:Fallback>
      </mc:AlternateContent>
    </p:spTree>
    <p:extLst>
      <p:ext uri="{BB962C8B-B14F-4D97-AF65-F5344CB8AC3E}">
        <p14:creationId xmlns:p14="http://schemas.microsoft.com/office/powerpoint/2010/main" val="14111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43712"/>
          </a:xfrm>
        </p:spPr>
        <p:txBody>
          <a:bodyPr>
            <a:normAutofit fontScale="90000"/>
          </a:bodyPr>
          <a:lstStyle/>
          <a:p>
            <a:r>
              <a:rPr lang="en-US" dirty="0"/>
              <a:t>Types of Proofs</a:t>
            </a:r>
          </a:p>
        </p:txBody>
      </p:sp>
      <p:sp>
        <p:nvSpPr>
          <p:cNvPr id="3" name="Content Placeholder 2"/>
          <p:cNvSpPr>
            <a:spLocks noGrp="1"/>
          </p:cNvSpPr>
          <p:nvPr>
            <p:ph idx="1"/>
          </p:nvPr>
        </p:nvSpPr>
        <p:spPr>
          <a:xfrm>
            <a:off x="457200" y="1143000"/>
            <a:ext cx="8229600" cy="5181600"/>
          </a:xfrm>
        </p:spPr>
        <p:txBody>
          <a:bodyPr>
            <a:noAutofit/>
          </a:bodyPr>
          <a:lstStyle/>
          <a:p>
            <a:r>
              <a:rPr lang="en-US" sz="2400" b="1" dirty="0"/>
              <a:t>Proving conditional Statements</a:t>
            </a:r>
            <a:endParaRPr lang="en-US" sz="2400" dirty="0"/>
          </a:p>
          <a:p>
            <a:pPr lvl="1"/>
            <a:r>
              <a:rPr lang="en-US" sz="2000" dirty="0"/>
              <a:t>Direct Proofs</a:t>
            </a:r>
          </a:p>
          <a:p>
            <a:pPr lvl="1"/>
            <a:r>
              <a:rPr lang="en-US" sz="2000" dirty="0"/>
              <a:t>Indirect Proofs</a:t>
            </a:r>
          </a:p>
          <a:p>
            <a:pPr lvl="2"/>
            <a:r>
              <a:rPr lang="en-US" sz="1800" b="1" dirty="0"/>
              <a:t>Proof by Contraposition</a:t>
            </a:r>
          </a:p>
          <a:p>
            <a:pPr lvl="2"/>
            <a:r>
              <a:rPr lang="en-US" sz="1800" b="1" dirty="0"/>
              <a:t>Proofs by Contradiction</a:t>
            </a:r>
          </a:p>
          <a:p>
            <a:r>
              <a:rPr lang="en-US" sz="2400" b="1" dirty="0"/>
              <a:t>Proving Non-conditional Statements</a:t>
            </a:r>
          </a:p>
          <a:p>
            <a:pPr lvl="1"/>
            <a:r>
              <a:rPr lang="en-US" sz="2000" dirty="0"/>
              <a:t>Indirect Proofs</a:t>
            </a:r>
          </a:p>
          <a:p>
            <a:pPr lvl="1"/>
            <a:r>
              <a:rPr lang="en-US" sz="2000" dirty="0"/>
              <a:t>If-And-Only-If Proof</a:t>
            </a:r>
          </a:p>
          <a:p>
            <a:pPr lvl="1"/>
            <a:r>
              <a:rPr lang="en-US" sz="2000" dirty="0"/>
              <a:t>Constructive Versus Non-constructive Proofs</a:t>
            </a:r>
          </a:p>
          <a:p>
            <a:pPr lvl="1"/>
            <a:r>
              <a:rPr lang="en-US" sz="2000" dirty="0"/>
              <a:t>Existence Proofs; Existence and Uniqueness Proofs</a:t>
            </a:r>
          </a:p>
          <a:p>
            <a:pPr lvl="1"/>
            <a:r>
              <a:rPr lang="en-US" sz="2000" dirty="0" err="1"/>
              <a:t>Disproofs</a:t>
            </a:r>
            <a:r>
              <a:rPr lang="en-US" sz="2000" dirty="0"/>
              <a:t> (Counterexample, Contradiction, Existence Statement)</a:t>
            </a:r>
          </a:p>
          <a:p>
            <a:pPr lvl="1"/>
            <a:r>
              <a:rPr lang="en-US" sz="2000" dirty="0"/>
              <a:t>Proofs Involving Sets</a:t>
            </a:r>
          </a:p>
          <a:p>
            <a:r>
              <a:rPr lang="en-US" sz="2400" b="1" dirty="0"/>
              <a:t>Mathematical Induction</a:t>
            </a:r>
            <a:endParaRPr lang="en-US" sz="2400" dirty="0"/>
          </a:p>
        </p:txBody>
      </p:sp>
    </p:spTree>
    <p:extLst>
      <p:ext uri="{BB962C8B-B14F-4D97-AF65-F5344CB8AC3E}">
        <p14:creationId xmlns:p14="http://schemas.microsoft.com/office/powerpoint/2010/main" val="4171570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Direct Proofs</a:t>
            </a:r>
            <a:endParaRPr lang="en-US" dirty="0"/>
          </a:p>
        </p:txBody>
      </p:sp>
      <p:sp>
        <p:nvSpPr>
          <p:cNvPr id="3" name="Content Placeholder 2"/>
          <p:cNvSpPr>
            <a:spLocks noGrp="1"/>
          </p:cNvSpPr>
          <p:nvPr>
            <p:ph idx="1"/>
          </p:nvPr>
        </p:nvSpPr>
        <p:spPr/>
        <p:txBody>
          <a:bodyPr>
            <a:normAutofit lnSpcReduction="10000"/>
          </a:bodyPr>
          <a:lstStyle/>
          <a:p>
            <a:r>
              <a:rPr lang="en-US" sz="2800" dirty="0"/>
              <a:t>p </a:t>
            </a:r>
            <a:r>
              <a:rPr lang="en-US" sz="2800" dirty="0">
                <a:sym typeface="Wingdings" pitchFamily="2" charset="2"/>
              </a:rPr>
              <a:t>q</a:t>
            </a:r>
          </a:p>
          <a:p>
            <a:pPr lvl="1"/>
            <a:r>
              <a:rPr lang="en-US" sz="2400" dirty="0"/>
              <a:t>first step is the assumption that </a:t>
            </a:r>
            <a:r>
              <a:rPr lang="en-US" sz="2400" i="1" dirty="0"/>
              <a:t>p is true</a:t>
            </a:r>
          </a:p>
          <a:p>
            <a:pPr lvl="1"/>
            <a:r>
              <a:rPr lang="en-US" sz="2400" dirty="0"/>
              <a:t>subsequent steps constructed using rules of inference.</a:t>
            </a:r>
          </a:p>
          <a:p>
            <a:pPr lvl="1"/>
            <a:r>
              <a:rPr lang="en-US" sz="2400" dirty="0"/>
              <a:t>final step showing that </a:t>
            </a:r>
            <a:r>
              <a:rPr lang="en-US" sz="2400" i="1" dirty="0"/>
              <a:t>q must also be true</a:t>
            </a:r>
          </a:p>
          <a:p>
            <a:endParaRPr lang="en-US" sz="2800" dirty="0"/>
          </a:p>
          <a:p>
            <a:pPr>
              <a:buNone/>
            </a:pPr>
            <a:r>
              <a:rPr lang="en-US" sz="2800" dirty="0"/>
              <a:t>showing that if </a:t>
            </a:r>
            <a:r>
              <a:rPr lang="en-US" sz="2800" i="1" dirty="0"/>
              <a:t>p is true, </a:t>
            </a:r>
          </a:p>
          <a:p>
            <a:pPr>
              <a:buNone/>
            </a:pPr>
            <a:r>
              <a:rPr lang="en-US" sz="2800" i="1" dirty="0"/>
              <a:t>then q must also be true, </a:t>
            </a:r>
          </a:p>
          <a:p>
            <a:pPr>
              <a:buNone/>
            </a:pPr>
            <a:r>
              <a:rPr lang="en-US" sz="2800" i="1" dirty="0"/>
              <a:t>so that the combination </a:t>
            </a:r>
          </a:p>
          <a:p>
            <a:pPr>
              <a:buNone/>
            </a:pPr>
            <a:r>
              <a:rPr lang="en-US" sz="2800" i="1" dirty="0"/>
              <a:t>p true and q false never occurs</a:t>
            </a:r>
            <a:endParaRPr lang="en-US" sz="2800" dirty="0"/>
          </a:p>
        </p:txBody>
      </p:sp>
      <p:pic>
        <p:nvPicPr>
          <p:cNvPr id="2050" name="Picture 2"/>
          <p:cNvPicPr>
            <a:picLocks noChangeAspect="1" noChangeArrowheads="1"/>
          </p:cNvPicPr>
          <p:nvPr/>
        </p:nvPicPr>
        <p:blipFill>
          <a:blip r:embed="rId2"/>
          <a:srcRect/>
          <a:stretch>
            <a:fillRect/>
          </a:stretch>
        </p:blipFill>
        <p:spPr bwMode="auto">
          <a:xfrm>
            <a:off x="4998334" y="3810000"/>
            <a:ext cx="3993266" cy="22860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57676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609600" y="4359275"/>
            <a:ext cx="7620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lnSpc>
                <a:spcPct val="50000"/>
              </a:lnSpc>
              <a:spcBef>
                <a:spcPct val="50000"/>
              </a:spcBef>
              <a:defRPr/>
            </a:pPr>
            <a:endParaRPr lang="en-US" sz="3200" b="1" dirty="0">
              <a:latin typeface="+mj-lt"/>
            </a:endParaRPr>
          </a:p>
          <a:p>
            <a:pPr algn="just" eaLnBrk="1" hangingPunct="1">
              <a:lnSpc>
                <a:spcPct val="50000"/>
              </a:lnSpc>
              <a:spcBef>
                <a:spcPct val="50000"/>
              </a:spcBef>
              <a:defRPr/>
            </a:pPr>
            <a:r>
              <a:rPr lang="en-US" sz="2400" b="1" dirty="0"/>
              <a:t>Prove that the sum of two odd integers is even.</a:t>
            </a:r>
            <a:endParaRPr lang="en-US" sz="2000" b="1" dirty="0">
              <a:latin typeface="Courier New" pitchFamily="49" charset="0"/>
            </a:endParaRPr>
          </a:p>
        </p:txBody>
      </p:sp>
    </p:spTree>
    <p:extLst>
      <p:ext uri="{BB962C8B-B14F-4D97-AF65-F5344CB8AC3E}">
        <p14:creationId xmlns:p14="http://schemas.microsoft.com/office/powerpoint/2010/main" val="290843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3200" dirty="0"/>
              <a:t>Prove that the sum of two odd integers is even.</a:t>
            </a:r>
          </a:p>
        </p:txBody>
      </p:sp>
      <p:pic>
        <p:nvPicPr>
          <p:cNvPr id="4" name="Content Placeholder 3">
            <a:extLst>
              <a:ext uri="{FF2B5EF4-FFF2-40B4-BE49-F238E27FC236}">
                <a16:creationId xmlns:a16="http://schemas.microsoft.com/office/drawing/2014/main" id="{69A26D14-2EE4-4ACA-9F92-FBBECBBDE119}"/>
              </a:ext>
            </a:extLst>
          </p:cNvPr>
          <p:cNvPicPr>
            <a:picLocks noGrp="1" noChangeAspect="1"/>
          </p:cNvPicPr>
          <p:nvPr>
            <p:ph idx="1"/>
          </p:nvPr>
        </p:nvPicPr>
        <p:blipFill>
          <a:blip r:embed="rId2"/>
          <a:stretch>
            <a:fillRect/>
          </a:stretch>
        </p:blipFill>
        <p:spPr>
          <a:xfrm>
            <a:off x="652462" y="1752600"/>
            <a:ext cx="7839075" cy="4191000"/>
          </a:xfrm>
          <a:prstGeom prst="rect">
            <a:avLst/>
          </a:prstGeom>
        </p:spPr>
      </p:pic>
    </p:spTree>
    <p:extLst>
      <p:ext uri="{BB962C8B-B14F-4D97-AF65-F5344CB8AC3E}">
        <p14:creationId xmlns:p14="http://schemas.microsoft.com/office/powerpoint/2010/main" val="2025639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1178621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C29E3E-33B6-4365-8601-D2A73419078E}"/>
              </a:ext>
            </a:extLst>
          </p:cNvPr>
          <p:cNvPicPr>
            <a:picLocks noChangeAspect="1"/>
          </p:cNvPicPr>
          <p:nvPr/>
        </p:nvPicPr>
        <p:blipFill>
          <a:blip r:embed="rId2"/>
          <a:stretch>
            <a:fillRect/>
          </a:stretch>
        </p:blipFill>
        <p:spPr>
          <a:xfrm>
            <a:off x="528637" y="990600"/>
            <a:ext cx="8086725" cy="4419600"/>
          </a:xfrm>
          <a:prstGeom prst="rect">
            <a:avLst/>
          </a:prstGeom>
        </p:spPr>
      </p:pic>
    </p:spTree>
    <p:extLst>
      <p:ext uri="{BB962C8B-B14F-4D97-AF65-F5344CB8AC3E}">
        <p14:creationId xmlns:p14="http://schemas.microsoft.com/office/powerpoint/2010/main" val="3376332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A026F2-6E39-47FF-A7FD-86D5D84C50E4}"/>
              </a:ext>
            </a:extLst>
          </p:cNvPr>
          <p:cNvPicPr>
            <a:picLocks noChangeAspect="1"/>
          </p:cNvPicPr>
          <p:nvPr/>
        </p:nvPicPr>
        <p:blipFill>
          <a:blip r:embed="rId2"/>
          <a:stretch>
            <a:fillRect/>
          </a:stretch>
        </p:blipFill>
        <p:spPr>
          <a:xfrm>
            <a:off x="595312" y="914401"/>
            <a:ext cx="7953375" cy="4953000"/>
          </a:xfrm>
          <a:prstGeom prst="rect">
            <a:avLst/>
          </a:prstGeom>
        </p:spPr>
      </p:pic>
    </p:spTree>
    <p:extLst>
      <p:ext uri="{BB962C8B-B14F-4D97-AF65-F5344CB8AC3E}">
        <p14:creationId xmlns:p14="http://schemas.microsoft.com/office/powerpoint/2010/main" val="24514336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491B8-B7D2-4B27-B5D1-681DB45D52DC}"/>
              </a:ext>
            </a:extLst>
          </p:cNvPr>
          <p:cNvPicPr>
            <a:picLocks noChangeAspect="1"/>
          </p:cNvPicPr>
          <p:nvPr/>
        </p:nvPicPr>
        <p:blipFill>
          <a:blip r:embed="rId2"/>
          <a:stretch>
            <a:fillRect/>
          </a:stretch>
        </p:blipFill>
        <p:spPr>
          <a:xfrm>
            <a:off x="533400" y="914400"/>
            <a:ext cx="7772399" cy="4800599"/>
          </a:xfrm>
          <a:prstGeom prst="rect">
            <a:avLst/>
          </a:prstGeom>
        </p:spPr>
      </p:pic>
    </p:spTree>
    <p:extLst>
      <p:ext uri="{BB962C8B-B14F-4D97-AF65-F5344CB8AC3E}">
        <p14:creationId xmlns:p14="http://schemas.microsoft.com/office/powerpoint/2010/main" val="23185275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proved that if </a:t>
            </a:r>
            <a:r>
              <a:rPr lang="en-US" i="1" dirty="0"/>
              <a:t>n is an odd integer, then n</a:t>
            </a:r>
            <a:r>
              <a:rPr lang="en-US" i="1" baseline="30000" dirty="0"/>
              <a:t>2</a:t>
            </a:r>
            <a:r>
              <a:rPr lang="en-US" i="1" dirty="0"/>
              <a:t> is an odd integer</a:t>
            </a:r>
            <a:endParaRPr lang="en-US" dirty="0"/>
          </a:p>
        </p:txBody>
      </p:sp>
      <p:sp>
        <p:nvSpPr>
          <p:cNvPr id="3" name="Content Placeholder 2"/>
          <p:cNvSpPr>
            <a:spLocks noGrp="1"/>
          </p:cNvSpPr>
          <p:nvPr>
            <p:ph idx="1"/>
          </p:nvPr>
        </p:nvSpPr>
        <p:spPr/>
        <p:txBody>
          <a:bodyPr>
            <a:normAutofit/>
          </a:bodyPr>
          <a:lstStyle/>
          <a:p>
            <a:r>
              <a:rPr lang="en-US" dirty="0"/>
              <a:t>We assume that the hypothesis of this conditional statement is true, namely, we assume that </a:t>
            </a:r>
            <a:r>
              <a:rPr lang="en-US" i="1" dirty="0"/>
              <a:t>n is odd.</a:t>
            </a:r>
          </a:p>
          <a:p>
            <a:r>
              <a:rPr lang="en-US" dirty="0"/>
              <a:t>By the definition of an odd integer, it follows that </a:t>
            </a:r>
            <a:r>
              <a:rPr lang="en-US" i="1" dirty="0"/>
              <a:t>n = 2k + 1, where k is some integer.</a:t>
            </a:r>
          </a:p>
          <a:p>
            <a:r>
              <a:rPr lang="en-US" i="1" dirty="0"/>
              <a:t>Square both sides n</a:t>
            </a:r>
            <a:r>
              <a:rPr lang="en-US" i="1" baseline="30000" dirty="0"/>
              <a:t>2</a:t>
            </a:r>
            <a:r>
              <a:rPr lang="en-US" i="1" dirty="0"/>
              <a:t> = (2k + 1)</a:t>
            </a:r>
            <a:r>
              <a:rPr lang="en-US" i="1" baseline="30000" dirty="0"/>
              <a:t>2</a:t>
            </a:r>
          </a:p>
          <a:p>
            <a:pPr lvl="1"/>
            <a:r>
              <a:rPr lang="nn-NO" dirty="0"/>
              <a:t>4</a:t>
            </a:r>
            <a:r>
              <a:rPr lang="nn-NO" i="1" dirty="0"/>
              <a:t>k</a:t>
            </a:r>
            <a:r>
              <a:rPr lang="nn-NO" i="1" baseline="30000" dirty="0"/>
              <a:t>2</a:t>
            </a:r>
            <a:r>
              <a:rPr lang="nn-NO" i="1" dirty="0"/>
              <a:t> + 4k + 1 = 2(2k</a:t>
            </a:r>
            <a:r>
              <a:rPr lang="nn-NO" i="1" baseline="30000" dirty="0"/>
              <a:t>2</a:t>
            </a:r>
            <a:r>
              <a:rPr lang="nn-NO" i="1" dirty="0"/>
              <a:t> + 2k) + 1.</a:t>
            </a:r>
          </a:p>
          <a:p>
            <a:r>
              <a:rPr lang="en-US" dirty="0"/>
              <a:t>Consequently, we have proved that if </a:t>
            </a:r>
            <a:r>
              <a:rPr lang="en-US" i="1" dirty="0"/>
              <a:t>n is an odd integer, then n</a:t>
            </a:r>
            <a:r>
              <a:rPr lang="en-US" i="1" baseline="30000" dirty="0"/>
              <a:t>2</a:t>
            </a:r>
            <a:r>
              <a:rPr lang="en-US" i="1" dirty="0"/>
              <a:t> is an odd integer</a:t>
            </a:r>
            <a:endParaRPr lang="en-US" dirty="0"/>
          </a:p>
        </p:txBody>
      </p:sp>
    </p:spTree>
    <p:extLst>
      <p:ext uri="{BB962C8B-B14F-4D97-AF65-F5344CB8AC3E}">
        <p14:creationId xmlns:p14="http://schemas.microsoft.com/office/powerpoint/2010/main" val="33873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FFF132-03CA-4F16-8912-E9DD8102CD10}"/>
              </a:ext>
            </a:extLst>
          </p:cNvPr>
          <p:cNvPicPr>
            <a:picLocks noChangeAspect="1"/>
          </p:cNvPicPr>
          <p:nvPr/>
        </p:nvPicPr>
        <p:blipFill>
          <a:blip r:embed="rId2"/>
          <a:stretch>
            <a:fillRect/>
          </a:stretch>
        </p:blipFill>
        <p:spPr>
          <a:xfrm>
            <a:off x="762000" y="838200"/>
            <a:ext cx="7696200" cy="5257799"/>
          </a:xfrm>
          <a:prstGeom prst="rect">
            <a:avLst/>
          </a:prstGeom>
        </p:spPr>
      </p:pic>
    </p:spTree>
    <p:extLst>
      <p:ext uri="{BB962C8B-B14F-4D97-AF65-F5344CB8AC3E}">
        <p14:creationId xmlns:p14="http://schemas.microsoft.com/office/powerpoint/2010/main" val="1773775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706" t="14167" r="29722" b="66322"/>
          <a:stretch/>
        </p:blipFill>
        <p:spPr bwMode="auto">
          <a:xfrm>
            <a:off x="457200" y="914400"/>
            <a:ext cx="8534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192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5E8C2B-F590-49BC-AC03-1002F9E2392A}"/>
              </a:ext>
            </a:extLst>
          </p:cNvPr>
          <p:cNvPicPr>
            <a:picLocks noChangeAspect="1"/>
          </p:cNvPicPr>
          <p:nvPr/>
        </p:nvPicPr>
        <p:blipFill>
          <a:blip r:embed="rId2"/>
          <a:stretch>
            <a:fillRect/>
          </a:stretch>
        </p:blipFill>
        <p:spPr>
          <a:xfrm>
            <a:off x="642937" y="990600"/>
            <a:ext cx="7858125" cy="4724399"/>
          </a:xfrm>
          <a:prstGeom prst="rect">
            <a:avLst/>
          </a:prstGeom>
        </p:spPr>
      </p:pic>
    </p:spTree>
    <p:extLst>
      <p:ext uri="{BB962C8B-B14F-4D97-AF65-F5344CB8AC3E}">
        <p14:creationId xmlns:p14="http://schemas.microsoft.com/office/powerpoint/2010/main" val="4053337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B49D3-FB7A-4EDB-B055-271F410468B6}"/>
              </a:ext>
            </a:extLst>
          </p:cNvPr>
          <p:cNvPicPr>
            <a:picLocks noChangeAspect="1"/>
          </p:cNvPicPr>
          <p:nvPr/>
        </p:nvPicPr>
        <p:blipFill>
          <a:blip r:embed="rId2"/>
          <a:stretch>
            <a:fillRect/>
          </a:stretch>
        </p:blipFill>
        <p:spPr>
          <a:xfrm>
            <a:off x="495300" y="762000"/>
            <a:ext cx="8153400" cy="5562600"/>
          </a:xfrm>
          <a:prstGeom prst="rect">
            <a:avLst/>
          </a:prstGeom>
        </p:spPr>
      </p:pic>
    </p:spTree>
    <p:extLst>
      <p:ext uri="{BB962C8B-B14F-4D97-AF65-F5344CB8AC3E}">
        <p14:creationId xmlns:p14="http://schemas.microsoft.com/office/powerpoint/2010/main" val="17722266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77DD3C-6114-4454-883E-8E19CBCD8672}"/>
              </a:ext>
            </a:extLst>
          </p:cNvPr>
          <p:cNvPicPr>
            <a:picLocks noChangeAspect="1"/>
          </p:cNvPicPr>
          <p:nvPr/>
        </p:nvPicPr>
        <p:blipFill>
          <a:blip r:embed="rId2"/>
          <a:stretch>
            <a:fillRect/>
          </a:stretch>
        </p:blipFill>
        <p:spPr>
          <a:xfrm>
            <a:off x="457200" y="381000"/>
            <a:ext cx="8077200" cy="2667000"/>
          </a:xfrm>
          <a:prstGeom prst="rect">
            <a:avLst/>
          </a:prstGeom>
        </p:spPr>
      </p:pic>
      <p:pic>
        <p:nvPicPr>
          <p:cNvPr id="6" name="Picture 5">
            <a:extLst>
              <a:ext uri="{FF2B5EF4-FFF2-40B4-BE49-F238E27FC236}">
                <a16:creationId xmlns:a16="http://schemas.microsoft.com/office/drawing/2014/main" id="{3677883A-1FCB-4047-B586-B8312A607647}"/>
              </a:ext>
            </a:extLst>
          </p:cNvPr>
          <p:cNvPicPr>
            <a:picLocks noChangeAspect="1"/>
          </p:cNvPicPr>
          <p:nvPr/>
        </p:nvPicPr>
        <p:blipFill>
          <a:blip r:embed="rId3"/>
          <a:stretch>
            <a:fillRect/>
          </a:stretch>
        </p:blipFill>
        <p:spPr>
          <a:xfrm>
            <a:off x="457200" y="3124201"/>
            <a:ext cx="8001000" cy="2971800"/>
          </a:xfrm>
          <a:prstGeom prst="rect">
            <a:avLst/>
          </a:prstGeom>
        </p:spPr>
      </p:pic>
    </p:spTree>
    <p:extLst>
      <p:ext uri="{BB962C8B-B14F-4D97-AF65-F5344CB8AC3E}">
        <p14:creationId xmlns:p14="http://schemas.microsoft.com/office/powerpoint/2010/main" val="746212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90E43C-807E-4BC7-A34B-F7E2F8CC4910}"/>
              </a:ext>
            </a:extLst>
          </p:cNvPr>
          <p:cNvPicPr>
            <a:picLocks noChangeAspect="1"/>
          </p:cNvPicPr>
          <p:nvPr/>
        </p:nvPicPr>
        <p:blipFill>
          <a:blip r:embed="rId2"/>
          <a:stretch>
            <a:fillRect/>
          </a:stretch>
        </p:blipFill>
        <p:spPr>
          <a:xfrm>
            <a:off x="604837" y="1066800"/>
            <a:ext cx="7934325" cy="4419600"/>
          </a:xfrm>
          <a:prstGeom prst="rect">
            <a:avLst/>
          </a:prstGeom>
        </p:spPr>
      </p:pic>
    </p:spTree>
    <p:extLst>
      <p:ext uri="{BB962C8B-B14F-4D97-AF65-F5344CB8AC3E}">
        <p14:creationId xmlns:p14="http://schemas.microsoft.com/office/powerpoint/2010/main" val="72885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Cayley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a:t>Arthur Cayley</a:t>
            </a:r>
          </a:p>
          <a:p>
            <a:r>
              <a:rPr lang="en-US" dirty="0"/>
              <a:t>(</a:t>
            </a:r>
            <a:r>
              <a:rPr lang="en-US" dirty="0">
                <a:latin typeface="Cambria Math" pitchFamily="18" charset="0"/>
                <a:ea typeface="Cambria Math" pitchFamily="18" charset="0"/>
              </a:rPr>
              <a:t>1821-1895</a:t>
            </a:r>
            <a:r>
              <a:rPr lang="en-US" dirty="0"/>
              <a:t>)</a:t>
            </a:r>
          </a:p>
        </p:txBody>
      </p:sp>
    </p:spTree>
    <p:extLst>
      <p:ext uri="{BB962C8B-B14F-4D97-AF65-F5344CB8AC3E}">
        <p14:creationId xmlns:p14="http://schemas.microsoft.com/office/powerpoint/2010/main" val="9333367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22517-0E8E-4BB4-AA1A-9B89F3857DAA}"/>
              </a:ext>
            </a:extLst>
          </p:cNvPr>
          <p:cNvPicPr>
            <a:picLocks noChangeAspect="1"/>
          </p:cNvPicPr>
          <p:nvPr/>
        </p:nvPicPr>
        <p:blipFill>
          <a:blip r:embed="rId2"/>
          <a:stretch>
            <a:fillRect/>
          </a:stretch>
        </p:blipFill>
        <p:spPr>
          <a:xfrm>
            <a:off x="609600" y="762000"/>
            <a:ext cx="8077199" cy="4648199"/>
          </a:xfrm>
          <a:prstGeom prst="rect">
            <a:avLst/>
          </a:prstGeom>
        </p:spPr>
      </p:pic>
    </p:spTree>
    <p:extLst>
      <p:ext uri="{BB962C8B-B14F-4D97-AF65-F5344CB8AC3E}">
        <p14:creationId xmlns:p14="http://schemas.microsoft.com/office/powerpoint/2010/main" val="18914553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m and n are both perfect squares, then nm is also a perfect square.</a:t>
            </a:r>
            <a:endParaRPr lang="en-US" sz="1600" b="1" dirty="0">
              <a:latin typeface="Courier New" pitchFamily="49" charset="0"/>
            </a:endParaRPr>
          </a:p>
        </p:txBody>
      </p:sp>
    </p:spTree>
    <p:extLst>
      <p:ext uri="{BB962C8B-B14F-4D97-AF65-F5344CB8AC3E}">
        <p14:creationId xmlns:p14="http://schemas.microsoft.com/office/powerpoint/2010/main" val="3421079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Proof</a:t>
            </a:r>
          </a:p>
        </p:txBody>
      </p:sp>
      <p:sp>
        <p:nvSpPr>
          <p:cNvPr id="3" name="Content Placeholder 2"/>
          <p:cNvSpPr>
            <a:spLocks noGrp="1"/>
          </p:cNvSpPr>
          <p:nvPr>
            <p:ph idx="1"/>
          </p:nvPr>
        </p:nvSpPr>
        <p:spPr>
          <a:xfrm>
            <a:off x="457200" y="1447800"/>
            <a:ext cx="8229600" cy="5181600"/>
          </a:xfrm>
        </p:spPr>
        <p:txBody>
          <a:bodyPr>
            <a:normAutofit fontScale="77500" lnSpcReduction="20000"/>
          </a:bodyPr>
          <a:lstStyle/>
          <a:p>
            <a:pPr algn="just"/>
            <a:r>
              <a:rPr lang="en-US" sz="3400" dirty="0"/>
              <a:t>We assume that the hypothesis of this conditional statement is true, namely, we assume that m and n are both perfect squares.</a:t>
            </a:r>
          </a:p>
          <a:p>
            <a:pPr algn="just"/>
            <a:r>
              <a:rPr lang="en-US" sz="3400" dirty="0"/>
              <a:t>By the definition of a perfect square, It follows that there are integers s and t such that m = s</a:t>
            </a:r>
            <a:r>
              <a:rPr lang="en-US" sz="3400" baseline="30000" dirty="0"/>
              <a:t>2</a:t>
            </a:r>
            <a:r>
              <a:rPr lang="en-US" sz="3400" dirty="0"/>
              <a:t> and n = t</a:t>
            </a:r>
            <a:r>
              <a:rPr lang="en-US" sz="3400" baseline="30000" dirty="0"/>
              <a:t>2</a:t>
            </a:r>
            <a:r>
              <a:rPr lang="en-US" sz="3400" dirty="0"/>
              <a:t>.</a:t>
            </a:r>
          </a:p>
          <a:p>
            <a:pPr algn="just"/>
            <a:r>
              <a:rPr lang="en-US" sz="3400" dirty="0"/>
              <a:t>Multiplying both m and n to get s</a:t>
            </a:r>
            <a:r>
              <a:rPr lang="en-US" sz="3400" baseline="30000" dirty="0"/>
              <a:t>2</a:t>
            </a:r>
            <a:r>
              <a:rPr lang="en-US" sz="3400" dirty="0"/>
              <a:t>t</a:t>
            </a:r>
            <a:r>
              <a:rPr lang="en-US" sz="3400" baseline="30000" dirty="0"/>
              <a:t>2</a:t>
            </a:r>
            <a:r>
              <a:rPr lang="en-US" sz="3400" dirty="0"/>
              <a:t>.</a:t>
            </a:r>
          </a:p>
          <a:p>
            <a:pPr algn="just"/>
            <a:r>
              <a:rPr lang="en-US" sz="3400" dirty="0"/>
              <a:t>Hence, </a:t>
            </a:r>
            <a:r>
              <a:rPr lang="en-US" sz="3400" dirty="0" err="1"/>
              <a:t>mn</a:t>
            </a:r>
            <a:r>
              <a:rPr lang="en-US" sz="3400" dirty="0"/>
              <a:t> = s</a:t>
            </a:r>
            <a:r>
              <a:rPr lang="en-US" sz="3400" baseline="30000" dirty="0"/>
              <a:t>2</a:t>
            </a:r>
            <a:r>
              <a:rPr lang="en-US" sz="3400" dirty="0"/>
              <a:t>t</a:t>
            </a:r>
            <a:r>
              <a:rPr lang="en-US" sz="3400" baseline="30000" dirty="0"/>
              <a:t>2</a:t>
            </a:r>
            <a:r>
              <a:rPr lang="en-US" sz="3400" dirty="0"/>
              <a:t> = (ss)(</a:t>
            </a:r>
            <a:r>
              <a:rPr lang="en-US" sz="3400" dirty="0" err="1"/>
              <a:t>tt</a:t>
            </a:r>
            <a:r>
              <a:rPr lang="en-US" sz="3400" dirty="0"/>
              <a:t>) = (</a:t>
            </a:r>
            <a:r>
              <a:rPr lang="en-US" sz="3400" dirty="0" err="1"/>
              <a:t>st</a:t>
            </a:r>
            <a:r>
              <a:rPr lang="en-US" sz="3400" dirty="0"/>
              <a:t>)(</a:t>
            </a:r>
            <a:r>
              <a:rPr lang="en-US" sz="3400" dirty="0" err="1"/>
              <a:t>st</a:t>
            </a:r>
            <a:r>
              <a:rPr lang="en-US" sz="3400" dirty="0"/>
              <a:t>) = (</a:t>
            </a:r>
            <a:r>
              <a:rPr lang="en-US" sz="3400" dirty="0" err="1"/>
              <a:t>st</a:t>
            </a:r>
            <a:r>
              <a:rPr lang="en-US" sz="3400" dirty="0"/>
              <a:t>)</a:t>
            </a:r>
            <a:r>
              <a:rPr lang="en-US" sz="3400" baseline="30000" dirty="0"/>
              <a:t>2</a:t>
            </a:r>
            <a:r>
              <a:rPr lang="en-US" sz="3400" dirty="0"/>
              <a:t>, using commutativity and associativity of multiplication.</a:t>
            </a:r>
          </a:p>
          <a:p>
            <a:pPr algn="just"/>
            <a:r>
              <a:rPr lang="en-US" sz="3400" dirty="0"/>
              <a:t>By the definition of perfect square, it follows that </a:t>
            </a:r>
            <a:r>
              <a:rPr lang="en-US" sz="3400" dirty="0" err="1"/>
              <a:t>mn</a:t>
            </a:r>
            <a:r>
              <a:rPr lang="en-US" sz="3400" dirty="0"/>
              <a:t> is also a perfect square, because it is the square of </a:t>
            </a:r>
            <a:r>
              <a:rPr lang="en-US" sz="3400" dirty="0" err="1"/>
              <a:t>st</a:t>
            </a:r>
            <a:r>
              <a:rPr lang="en-US" sz="3400" dirty="0"/>
              <a:t>, which is an integer.</a:t>
            </a:r>
          </a:p>
          <a:p>
            <a:pPr algn="just"/>
            <a:r>
              <a:rPr lang="en-US" sz="3400" dirty="0"/>
              <a:t>We have proved that if m and n are both perfect squares, then </a:t>
            </a:r>
            <a:r>
              <a:rPr lang="en-US" sz="3400" dirty="0" err="1"/>
              <a:t>mn</a:t>
            </a:r>
            <a:r>
              <a:rPr lang="en-US" sz="3400" dirty="0"/>
              <a:t> is also a perfect square.</a:t>
            </a:r>
          </a:p>
          <a:p>
            <a:endParaRPr lang="en-US" baseline="30000" dirty="0"/>
          </a:p>
          <a:p>
            <a:pPr marL="0" indent="0">
              <a:buNone/>
            </a:pPr>
            <a:endParaRPr lang="en-US" baseline="30000" dirty="0"/>
          </a:p>
        </p:txBody>
      </p:sp>
    </p:spTree>
    <p:extLst>
      <p:ext uri="{BB962C8B-B14F-4D97-AF65-F5344CB8AC3E}">
        <p14:creationId xmlns:p14="http://schemas.microsoft.com/office/powerpoint/2010/main" val="415819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533400" y="4953000"/>
            <a:ext cx="8229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eaLnBrk="1" hangingPunct="1">
              <a:spcBef>
                <a:spcPct val="50000"/>
              </a:spcBef>
              <a:defRPr/>
            </a:pPr>
            <a:r>
              <a:rPr lang="en-US" sz="2800" dirty="0"/>
              <a:t>Give a direct proof that if </a:t>
            </a:r>
            <a:r>
              <a:rPr lang="en-US" sz="2800" i="1" dirty="0"/>
              <a:t>n is an </a:t>
            </a:r>
            <a:r>
              <a:rPr lang="en-US" sz="2800" i="1"/>
              <a:t>integer and n is odd, </a:t>
            </a:r>
            <a:r>
              <a:rPr lang="en-US" sz="2800" i="1" dirty="0"/>
              <a:t>then 3n + 2 </a:t>
            </a:r>
            <a:r>
              <a:rPr lang="en-US" sz="2800" i="1"/>
              <a:t>is odd.</a:t>
            </a:r>
            <a:endParaRPr lang="en-US" sz="1600" b="1" dirty="0">
              <a:latin typeface="Courier New" pitchFamily="49" charset="0"/>
            </a:endParaRPr>
          </a:p>
        </p:txBody>
      </p:sp>
    </p:spTree>
    <p:extLst>
      <p:ext uri="{BB962C8B-B14F-4D97-AF65-F5344CB8AC3E}">
        <p14:creationId xmlns:p14="http://schemas.microsoft.com/office/powerpoint/2010/main" val="404156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Indirect Proofs</a:t>
            </a:r>
            <a:endParaRPr lang="en-US" dirty="0"/>
          </a:p>
        </p:txBody>
      </p:sp>
      <p:sp>
        <p:nvSpPr>
          <p:cNvPr id="3" name="Content Placeholder 2"/>
          <p:cNvSpPr>
            <a:spLocks noGrp="1"/>
          </p:cNvSpPr>
          <p:nvPr>
            <p:ph idx="1"/>
          </p:nvPr>
        </p:nvSpPr>
        <p:spPr/>
        <p:txBody>
          <a:bodyPr>
            <a:normAutofit/>
          </a:bodyPr>
          <a:lstStyle/>
          <a:p>
            <a:r>
              <a:rPr lang="en-US" dirty="0"/>
              <a:t>Direct proof begin with the premises, continue with a sequence of deductions, and end with the conclusion.</a:t>
            </a:r>
          </a:p>
          <a:p>
            <a:r>
              <a:rPr lang="en-US" dirty="0"/>
              <a:t>Attempts at direct proofs often reach dead ends</a:t>
            </a:r>
          </a:p>
          <a:p>
            <a:r>
              <a:rPr lang="en-US" dirty="0"/>
              <a:t>Proofs that </a:t>
            </a:r>
            <a:r>
              <a:rPr lang="en-US" b="1" dirty="0"/>
              <a:t>do not</a:t>
            </a:r>
            <a:r>
              <a:rPr lang="en-US" dirty="0"/>
              <a:t> start with the premises and end with the conclusion, are called </a:t>
            </a:r>
            <a:r>
              <a:rPr lang="en-US" b="1" dirty="0"/>
              <a:t>indirect proofs</a:t>
            </a:r>
            <a:endParaRPr lang="en-US" b="1" dirty="0">
              <a:solidFill>
                <a:srgbClr val="FF0000"/>
              </a:solidFill>
            </a:endParaRPr>
          </a:p>
          <a:p>
            <a:endParaRPr lang="en-US" dirty="0"/>
          </a:p>
        </p:txBody>
      </p:sp>
    </p:spTree>
    <p:extLst>
      <p:ext uri="{BB962C8B-B14F-4D97-AF65-F5344CB8AC3E}">
        <p14:creationId xmlns:p14="http://schemas.microsoft.com/office/powerpoint/2010/main" val="38414437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191000" y="4572000"/>
            <a:ext cx="4343400" cy="2133600"/>
          </a:xfrm>
          <a:prstGeom prst="rect">
            <a:avLst/>
          </a:prstGeom>
          <a:noFill/>
          <a:ln w="9525">
            <a:solidFill>
              <a:schemeClr val="accent1"/>
            </a:solidFill>
            <a:miter lim="800000"/>
            <a:headEnd/>
            <a:tailEnd/>
          </a:ln>
          <a:effectLst/>
        </p:spPr>
      </p:pic>
      <p:pic>
        <p:nvPicPr>
          <p:cNvPr id="4" name="Picture 3">
            <a:extLst>
              <a:ext uri="{FF2B5EF4-FFF2-40B4-BE49-F238E27FC236}">
                <a16:creationId xmlns:a16="http://schemas.microsoft.com/office/drawing/2014/main" id="{A5E50632-B52C-4B0A-B6E6-E453D3127D6A}"/>
              </a:ext>
            </a:extLst>
          </p:cNvPr>
          <p:cNvPicPr>
            <a:picLocks noChangeAspect="1"/>
          </p:cNvPicPr>
          <p:nvPr/>
        </p:nvPicPr>
        <p:blipFill>
          <a:blip r:embed="rId3"/>
          <a:stretch>
            <a:fillRect/>
          </a:stretch>
        </p:blipFill>
        <p:spPr>
          <a:xfrm>
            <a:off x="519112" y="685800"/>
            <a:ext cx="8472488" cy="3657600"/>
          </a:xfrm>
          <a:prstGeom prst="rect">
            <a:avLst/>
          </a:prstGeom>
        </p:spPr>
      </p:pic>
    </p:spTree>
    <p:extLst>
      <p:ext uri="{BB962C8B-B14F-4D97-AF65-F5344CB8AC3E}">
        <p14:creationId xmlns:p14="http://schemas.microsoft.com/office/powerpoint/2010/main" val="32788186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457200"/>
            <a:ext cx="8763000" cy="1200912"/>
          </a:xfrm>
        </p:spPr>
        <p:txBody>
          <a:bodyPr>
            <a:noAutofit/>
          </a:bodyPr>
          <a:lstStyle/>
          <a:p>
            <a:r>
              <a:rPr lang="en-US" sz="3200" dirty="0"/>
              <a:t>Prove that if </a:t>
            </a:r>
            <a:r>
              <a:rPr lang="en-US" sz="3200" i="1" dirty="0"/>
              <a:t>n is an integer and 3n + 2 is odd, then n is odd.</a:t>
            </a:r>
            <a:endParaRPr lang="en-US" sz="3200" dirty="0"/>
          </a:p>
        </p:txBody>
      </p:sp>
      <p:pic>
        <p:nvPicPr>
          <p:cNvPr id="5" name="Picture 4">
            <a:extLst>
              <a:ext uri="{FF2B5EF4-FFF2-40B4-BE49-F238E27FC236}">
                <a16:creationId xmlns:a16="http://schemas.microsoft.com/office/drawing/2014/main" id="{A4519FD1-BAB6-4961-B0B2-C68BB55DD2F4}"/>
              </a:ext>
            </a:extLst>
          </p:cNvPr>
          <p:cNvPicPr>
            <a:picLocks noChangeAspect="1"/>
          </p:cNvPicPr>
          <p:nvPr/>
        </p:nvPicPr>
        <p:blipFill>
          <a:blip r:embed="rId2"/>
          <a:stretch>
            <a:fillRect/>
          </a:stretch>
        </p:blipFill>
        <p:spPr>
          <a:xfrm>
            <a:off x="435429" y="1752600"/>
            <a:ext cx="7989433" cy="4419599"/>
          </a:xfrm>
          <a:prstGeom prst="rect">
            <a:avLst/>
          </a:prstGeom>
        </p:spPr>
      </p:pic>
    </p:spTree>
    <p:extLst>
      <p:ext uri="{BB962C8B-B14F-4D97-AF65-F5344CB8AC3E}">
        <p14:creationId xmlns:p14="http://schemas.microsoft.com/office/powerpoint/2010/main" val="1842151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F1992-755D-4770-B774-B31179610CC0}"/>
              </a:ext>
            </a:extLst>
          </p:cNvPr>
          <p:cNvPicPr>
            <a:picLocks noChangeAspect="1"/>
          </p:cNvPicPr>
          <p:nvPr/>
        </p:nvPicPr>
        <p:blipFill>
          <a:blip r:embed="rId2"/>
          <a:stretch>
            <a:fillRect/>
          </a:stretch>
        </p:blipFill>
        <p:spPr>
          <a:xfrm>
            <a:off x="457200" y="762000"/>
            <a:ext cx="7900987" cy="5029200"/>
          </a:xfrm>
          <a:prstGeom prst="rect">
            <a:avLst/>
          </a:prstGeom>
        </p:spPr>
      </p:pic>
    </p:spTree>
    <p:extLst>
      <p:ext uri="{BB962C8B-B14F-4D97-AF65-F5344CB8AC3E}">
        <p14:creationId xmlns:p14="http://schemas.microsoft.com/office/powerpoint/2010/main" val="3490565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22891-2C8F-4ABD-94B4-38084CCD98EB}"/>
              </a:ext>
            </a:extLst>
          </p:cNvPr>
          <p:cNvPicPr>
            <a:picLocks noChangeAspect="1"/>
          </p:cNvPicPr>
          <p:nvPr/>
        </p:nvPicPr>
        <p:blipFill>
          <a:blip r:embed="rId2"/>
          <a:stretch>
            <a:fillRect/>
          </a:stretch>
        </p:blipFill>
        <p:spPr>
          <a:xfrm>
            <a:off x="457201" y="914400"/>
            <a:ext cx="8101012" cy="4191000"/>
          </a:xfrm>
          <a:prstGeom prst="rect">
            <a:avLst/>
          </a:prstGeom>
        </p:spPr>
      </p:pic>
    </p:spTree>
    <p:extLst>
      <p:ext uri="{BB962C8B-B14F-4D97-AF65-F5344CB8AC3E}">
        <p14:creationId xmlns:p14="http://schemas.microsoft.com/office/powerpoint/2010/main" val="1464703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552C9F-5A40-45C4-A99C-AF795FE3EA5A}"/>
              </a:ext>
            </a:extLst>
          </p:cNvPr>
          <p:cNvPicPr>
            <a:picLocks noChangeAspect="1"/>
          </p:cNvPicPr>
          <p:nvPr/>
        </p:nvPicPr>
        <p:blipFill>
          <a:blip r:embed="rId2"/>
          <a:stretch>
            <a:fillRect/>
          </a:stretch>
        </p:blipFill>
        <p:spPr>
          <a:xfrm>
            <a:off x="838200" y="914400"/>
            <a:ext cx="6553200" cy="1828800"/>
          </a:xfrm>
          <a:prstGeom prst="rect">
            <a:avLst/>
          </a:prstGeom>
        </p:spPr>
      </p:pic>
      <p:pic>
        <p:nvPicPr>
          <p:cNvPr id="5" name="Picture 4">
            <a:extLst>
              <a:ext uri="{FF2B5EF4-FFF2-40B4-BE49-F238E27FC236}">
                <a16:creationId xmlns:a16="http://schemas.microsoft.com/office/drawing/2014/main" id="{1A189758-8DAE-4671-9A25-E7611525B937}"/>
              </a:ext>
            </a:extLst>
          </p:cNvPr>
          <p:cNvPicPr>
            <a:picLocks noChangeAspect="1"/>
          </p:cNvPicPr>
          <p:nvPr/>
        </p:nvPicPr>
        <p:blipFill>
          <a:blip r:embed="rId3"/>
          <a:stretch>
            <a:fillRect/>
          </a:stretch>
        </p:blipFill>
        <p:spPr>
          <a:xfrm>
            <a:off x="838200" y="2590800"/>
            <a:ext cx="6553200" cy="2562224"/>
          </a:xfrm>
          <a:prstGeom prst="rect">
            <a:avLst/>
          </a:prstGeom>
        </p:spPr>
      </p:pic>
    </p:spTree>
    <p:extLst>
      <p:ext uri="{BB962C8B-B14F-4D97-AF65-F5344CB8AC3E}">
        <p14:creationId xmlns:p14="http://schemas.microsoft.com/office/powerpoint/2010/main" val="3434343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fontScale="85000" lnSpcReduction="2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6406647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b="1" dirty="0"/>
              <a:t>Proofs by Contradiction</a:t>
            </a:r>
            <a:endParaRPr lang="en-US" dirty="0"/>
          </a:p>
        </p:txBody>
      </p:sp>
      <p:sp>
        <p:nvSpPr>
          <p:cNvPr id="3" name="Content Placeholder 2"/>
          <p:cNvSpPr>
            <a:spLocks noGrp="1"/>
          </p:cNvSpPr>
          <p:nvPr>
            <p:ph idx="1"/>
          </p:nvPr>
        </p:nvSpPr>
        <p:spPr>
          <a:xfrm>
            <a:off x="304800" y="1143000"/>
            <a:ext cx="8686800" cy="5334000"/>
          </a:xfrm>
        </p:spPr>
        <p:txBody>
          <a:bodyPr>
            <a:noAutofit/>
          </a:bodyPr>
          <a:lstStyle/>
          <a:p>
            <a:pPr marL="0" indent="0" algn="just">
              <a:buNone/>
            </a:pPr>
            <a:r>
              <a:rPr lang="en-US" sz="2400" i="1" dirty="0"/>
              <a:t>A proof by contradiction is based on the fact that either a statement is true or it is false but not both. Hence the supposition, that the statement to be proved is false, leads logically to a contradiction, impossibility or absurdity, then the supposition must be false. Accordingly, the given statement must be true.</a:t>
            </a:r>
          </a:p>
          <a:p>
            <a:pPr marL="0" indent="0" algn="just">
              <a:buNone/>
            </a:pPr>
            <a:r>
              <a:rPr lang="en-US" sz="2400" i="1" dirty="0"/>
              <a:t>The method of proof by contradiction may be summarized as follows:</a:t>
            </a:r>
          </a:p>
          <a:p>
            <a:pPr marL="0" indent="0" algn="just">
              <a:buNone/>
            </a:pPr>
            <a:r>
              <a:rPr lang="en-US" sz="2400" i="1" dirty="0"/>
              <a:t>1. Suppose the statement to be proved is false.</a:t>
            </a:r>
          </a:p>
          <a:p>
            <a:pPr marL="0" indent="0" algn="just">
              <a:buNone/>
            </a:pPr>
            <a:r>
              <a:rPr lang="en-US" sz="2400" i="1" dirty="0"/>
              <a:t>2. Show that this supposition leads logically to a contradiction.</a:t>
            </a:r>
          </a:p>
          <a:p>
            <a:pPr marL="0" indent="0" algn="just">
              <a:buNone/>
            </a:pPr>
            <a:r>
              <a:rPr lang="en-US" sz="2400" i="1" dirty="0"/>
              <a:t>3. Conclude that the statement to be proved is true.</a:t>
            </a:r>
          </a:p>
        </p:txBody>
      </p:sp>
    </p:spTree>
    <p:extLst>
      <p:ext uri="{BB962C8B-B14F-4D97-AF65-F5344CB8AC3E}">
        <p14:creationId xmlns:p14="http://schemas.microsoft.com/office/powerpoint/2010/main" val="101530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a:t>
            </a:r>
          </a:p>
        </p:txBody>
      </p:sp>
      <p:sp>
        <p:nvSpPr>
          <p:cNvPr id="3" name="Content Placeholder 2"/>
          <p:cNvSpPr>
            <a:spLocks noGrp="1"/>
          </p:cNvSpPr>
          <p:nvPr>
            <p:ph idx="1"/>
          </p:nvPr>
        </p:nvSpPr>
        <p:spPr/>
        <p:txBody>
          <a:bodyPr>
            <a:normAutofit/>
          </a:bodyPr>
          <a:lstStyle/>
          <a:p>
            <a:r>
              <a:rPr lang="en-US" dirty="0"/>
              <a:t>Assume that the statement we want to prove is </a:t>
            </a:r>
            <a:r>
              <a:rPr lang="en-US" i="1" dirty="0"/>
              <a:t>false, and then show </a:t>
            </a:r>
            <a:r>
              <a:rPr lang="en-US" dirty="0"/>
              <a:t>that this assumption leads to nonsense!</a:t>
            </a:r>
          </a:p>
          <a:p>
            <a:endParaRPr lang="en-US" dirty="0"/>
          </a:p>
          <a:p>
            <a:pPr>
              <a:buNone/>
            </a:pPr>
            <a:r>
              <a:rPr lang="en-US" dirty="0"/>
              <a:t>We are then led to </a:t>
            </a:r>
          </a:p>
          <a:p>
            <a:pPr>
              <a:buNone/>
            </a:pPr>
            <a:r>
              <a:rPr lang="en-US" dirty="0"/>
              <a:t>conclude that we were </a:t>
            </a:r>
          </a:p>
          <a:p>
            <a:pPr>
              <a:buNone/>
            </a:pPr>
            <a:r>
              <a:rPr lang="en-US" dirty="0"/>
              <a:t>wrong to assume the </a:t>
            </a:r>
          </a:p>
          <a:p>
            <a:pPr>
              <a:buNone/>
            </a:pPr>
            <a:r>
              <a:rPr lang="en-US" dirty="0"/>
              <a:t>statement was false, </a:t>
            </a:r>
          </a:p>
          <a:p>
            <a:pPr>
              <a:buNone/>
            </a:pPr>
            <a:r>
              <a:rPr lang="en-US" dirty="0"/>
              <a:t>so the statement must be true.</a:t>
            </a:r>
          </a:p>
        </p:txBody>
      </p:sp>
      <p:pic>
        <p:nvPicPr>
          <p:cNvPr id="4" name="Picture 2"/>
          <p:cNvPicPr>
            <a:picLocks noChangeAspect="1" noChangeArrowheads="1"/>
          </p:cNvPicPr>
          <p:nvPr/>
        </p:nvPicPr>
        <p:blipFill>
          <a:blip r:embed="rId2"/>
          <a:srcRect/>
          <a:stretch>
            <a:fillRect/>
          </a:stretch>
        </p:blipFill>
        <p:spPr bwMode="auto">
          <a:xfrm>
            <a:off x="4267200" y="2819400"/>
            <a:ext cx="4686300" cy="2247900"/>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232916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1B6DC6-1A28-4175-939D-825C57F5D561}"/>
              </a:ext>
            </a:extLst>
          </p:cNvPr>
          <p:cNvPicPr>
            <a:picLocks noChangeAspect="1"/>
          </p:cNvPicPr>
          <p:nvPr/>
        </p:nvPicPr>
        <p:blipFill>
          <a:blip r:embed="rId2"/>
          <a:stretch>
            <a:fillRect/>
          </a:stretch>
        </p:blipFill>
        <p:spPr>
          <a:xfrm>
            <a:off x="457201" y="838200"/>
            <a:ext cx="8043862" cy="5334000"/>
          </a:xfrm>
          <a:prstGeom prst="rect">
            <a:avLst/>
          </a:prstGeom>
        </p:spPr>
      </p:pic>
    </p:spTree>
    <p:extLst>
      <p:ext uri="{BB962C8B-B14F-4D97-AF65-F5344CB8AC3E}">
        <p14:creationId xmlns:p14="http://schemas.microsoft.com/office/powerpoint/2010/main" val="16438535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3E4F6-8065-4DEA-9AF7-B92B3A74FFA6}"/>
              </a:ext>
            </a:extLst>
          </p:cNvPr>
          <p:cNvPicPr>
            <a:picLocks noChangeAspect="1"/>
          </p:cNvPicPr>
          <p:nvPr/>
        </p:nvPicPr>
        <p:blipFill>
          <a:blip r:embed="rId2"/>
          <a:stretch>
            <a:fillRect/>
          </a:stretch>
        </p:blipFill>
        <p:spPr>
          <a:xfrm>
            <a:off x="609600" y="685800"/>
            <a:ext cx="8358188" cy="5486399"/>
          </a:xfrm>
          <a:prstGeom prst="rect">
            <a:avLst/>
          </a:prstGeom>
        </p:spPr>
      </p:pic>
    </p:spTree>
    <p:extLst>
      <p:ext uri="{BB962C8B-B14F-4D97-AF65-F5344CB8AC3E}">
        <p14:creationId xmlns:p14="http://schemas.microsoft.com/office/powerpoint/2010/main" val="16201637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0C0044-4585-4893-B903-B08CEC215D94}"/>
              </a:ext>
            </a:extLst>
          </p:cNvPr>
          <p:cNvPicPr>
            <a:picLocks noChangeAspect="1"/>
          </p:cNvPicPr>
          <p:nvPr/>
        </p:nvPicPr>
        <p:blipFill>
          <a:blip r:embed="rId2"/>
          <a:stretch>
            <a:fillRect/>
          </a:stretch>
        </p:blipFill>
        <p:spPr>
          <a:xfrm>
            <a:off x="652462" y="914400"/>
            <a:ext cx="7839075" cy="5029199"/>
          </a:xfrm>
          <a:prstGeom prst="rect">
            <a:avLst/>
          </a:prstGeom>
        </p:spPr>
      </p:pic>
    </p:spTree>
    <p:extLst>
      <p:ext uri="{BB962C8B-B14F-4D97-AF65-F5344CB8AC3E}">
        <p14:creationId xmlns:p14="http://schemas.microsoft.com/office/powerpoint/2010/main" val="1732115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59DF5-064D-4914-A0C0-65AC130F7983}"/>
              </a:ext>
            </a:extLst>
          </p:cNvPr>
          <p:cNvPicPr>
            <a:picLocks noChangeAspect="1"/>
          </p:cNvPicPr>
          <p:nvPr/>
        </p:nvPicPr>
        <p:blipFill>
          <a:blip r:embed="rId2"/>
          <a:stretch>
            <a:fillRect/>
          </a:stretch>
        </p:blipFill>
        <p:spPr>
          <a:xfrm>
            <a:off x="416262" y="304801"/>
            <a:ext cx="8311471" cy="2681742"/>
          </a:xfrm>
          <a:prstGeom prst="rect">
            <a:avLst/>
          </a:prstGeom>
        </p:spPr>
      </p:pic>
      <p:pic>
        <p:nvPicPr>
          <p:cNvPr id="5" name="Picture 4">
            <a:extLst>
              <a:ext uri="{FF2B5EF4-FFF2-40B4-BE49-F238E27FC236}">
                <a16:creationId xmlns:a16="http://schemas.microsoft.com/office/drawing/2014/main" id="{A8B9D56C-F428-4C29-ADCC-8C48E07781E1}"/>
              </a:ext>
            </a:extLst>
          </p:cNvPr>
          <p:cNvPicPr>
            <a:picLocks noChangeAspect="1"/>
          </p:cNvPicPr>
          <p:nvPr/>
        </p:nvPicPr>
        <p:blipFill>
          <a:blip r:embed="rId3"/>
          <a:stretch>
            <a:fillRect/>
          </a:stretch>
        </p:blipFill>
        <p:spPr>
          <a:xfrm>
            <a:off x="2375807" y="2486480"/>
            <a:ext cx="1323975" cy="390525"/>
          </a:xfrm>
          <a:prstGeom prst="rect">
            <a:avLst/>
          </a:prstGeom>
        </p:spPr>
      </p:pic>
      <p:pic>
        <p:nvPicPr>
          <p:cNvPr id="6" name="Picture 5">
            <a:extLst>
              <a:ext uri="{FF2B5EF4-FFF2-40B4-BE49-F238E27FC236}">
                <a16:creationId xmlns:a16="http://schemas.microsoft.com/office/drawing/2014/main" id="{AF118F08-B5B9-4629-BA00-9DDB4CDDA95C}"/>
              </a:ext>
            </a:extLst>
          </p:cNvPr>
          <p:cNvPicPr>
            <a:picLocks noChangeAspect="1"/>
          </p:cNvPicPr>
          <p:nvPr/>
        </p:nvPicPr>
        <p:blipFill>
          <a:blip r:embed="rId4"/>
          <a:stretch>
            <a:fillRect/>
          </a:stretch>
        </p:blipFill>
        <p:spPr>
          <a:xfrm>
            <a:off x="3916134" y="2425699"/>
            <a:ext cx="447675" cy="390525"/>
          </a:xfrm>
          <a:prstGeom prst="rect">
            <a:avLst/>
          </a:prstGeom>
        </p:spPr>
      </p:pic>
      <p:pic>
        <p:nvPicPr>
          <p:cNvPr id="7" name="Picture 6">
            <a:extLst>
              <a:ext uri="{FF2B5EF4-FFF2-40B4-BE49-F238E27FC236}">
                <a16:creationId xmlns:a16="http://schemas.microsoft.com/office/drawing/2014/main" id="{F9032BA5-E5A2-45E9-8E72-52F16E87F9A2}"/>
              </a:ext>
            </a:extLst>
          </p:cNvPr>
          <p:cNvPicPr>
            <a:picLocks noChangeAspect="1"/>
          </p:cNvPicPr>
          <p:nvPr/>
        </p:nvPicPr>
        <p:blipFill>
          <a:blip r:embed="rId5"/>
          <a:stretch>
            <a:fillRect/>
          </a:stretch>
        </p:blipFill>
        <p:spPr>
          <a:xfrm>
            <a:off x="4698209" y="2247447"/>
            <a:ext cx="1063170" cy="739095"/>
          </a:xfrm>
          <a:prstGeom prst="rect">
            <a:avLst/>
          </a:prstGeom>
        </p:spPr>
      </p:pic>
      <p:pic>
        <p:nvPicPr>
          <p:cNvPr id="8" name="Picture 7">
            <a:extLst>
              <a:ext uri="{FF2B5EF4-FFF2-40B4-BE49-F238E27FC236}">
                <a16:creationId xmlns:a16="http://schemas.microsoft.com/office/drawing/2014/main" id="{35DED28C-CA9C-42E4-BA77-9E7928F8B647}"/>
              </a:ext>
            </a:extLst>
          </p:cNvPr>
          <p:cNvPicPr>
            <a:picLocks noChangeAspect="1"/>
          </p:cNvPicPr>
          <p:nvPr/>
        </p:nvPicPr>
        <p:blipFill>
          <a:blip r:embed="rId6"/>
          <a:stretch>
            <a:fillRect/>
          </a:stretch>
        </p:blipFill>
        <p:spPr>
          <a:xfrm>
            <a:off x="5761379" y="2406649"/>
            <a:ext cx="1438275" cy="314325"/>
          </a:xfrm>
          <a:prstGeom prst="rect">
            <a:avLst/>
          </a:prstGeom>
        </p:spPr>
      </p:pic>
      <p:pic>
        <p:nvPicPr>
          <p:cNvPr id="9" name="Picture 8">
            <a:extLst>
              <a:ext uri="{FF2B5EF4-FFF2-40B4-BE49-F238E27FC236}">
                <a16:creationId xmlns:a16="http://schemas.microsoft.com/office/drawing/2014/main" id="{ADD60937-0BDE-4597-97E6-5F7E070D9A2E}"/>
              </a:ext>
            </a:extLst>
          </p:cNvPr>
          <p:cNvPicPr>
            <a:picLocks noChangeAspect="1"/>
          </p:cNvPicPr>
          <p:nvPr/>
        </p:nvPicPr>
        <p:blipFill>
          <a:blip r:embed="rId7"/>
          <a:stretch>
            <a:fillRect/>
          </a:stretch>
        </p:blipFill>
        <p:spPr>
          <a:xfrm>
            <a:off x="658925" y="2955926"/>
            <a:ext cx="4757738" cy="739095"/>
          </a:xfrm>
          <a:prstGeom prst="rect">
            <a:avLst/>
          </a:prstGeom>
        </p:spPr>
      </p:pic>
      <p:pic>
        <p:nvPicPr>
          <p:cNvPr id="11" name="Picture 10">
            <a:extLst>
              <a:ext uri="{FF2B5EF4-FFF2-40B4-BE49-F238E27FC236}">
                <a16:creationId xmlns:a16="http://schemas.microsoft.com/office/drawing/2014/main" id="{55795620-8CDB-4D76-BEE9-5DA6C04A1455}"/>
              </a:ext>
            </a:extLst>
          </p:cNvPr>
          <p:cNvPicPr>
            <a:picLocks noChangeAspect="1"/>
          </p:cNvPicPr>
          <p:nvPr/>
        </p:nvPicPr>
        <p:blipFill>
          <a:blip r:embed="rId8"/>
          <a:stretch>
            <a:fillRect/>
          </a:stretch>
        </p:blipFill>
        <p:spPr>
          <a:xfrm>
            <a:off x="658925" y="3742645"/>
            <a:ext cx="3608275" cy="1647825"/>
          </a:xfrm>
          <a:prstGeom prst="rect">
            <a:avLst/>
          </a:prstGeom>
        </p:spPr>
      </p:pic>
      <p:pic>
        <p:nvPicPr>
          <p:cNvPr id="12" name="Picture 11">
            <a:extLst>
              <a:ext uri="{FF2B5EF4-FFF2-40B4-BE49-F238E27FC236}">
                <a16:creationId xmlns:a16="http://schemas.microsoft.com/office/drawing/2014/main" id="{38AE9E88-3D35-4543-B13B-5315636D1D21}"/>
              </a:ext>
            </a:extLst>
          </p:cNvPr>
          <p:cNvPicPr>
            <a:picLocks noChangeAspect="1"/>
          </p:cNvPicPr>
          <p:nvPr/>
        </p:nvPicPr>
        <p:blipFill>
          <a:blip r:embed="rId9"/>
          <a:stretch>
            <a:fillRect/>
          </a:stretch>
        </p:blipFill>
        <p:spPr>
          <a:xfrm>
            <a:off x="416262" y="5343524"/>
            <a:ext cx="8311471" cy="1514476"/>
          </a:xfrm>
          <a:prstGeom prst="rect">
            <a:avLst/>
          </a:prstGeom>
        </p:spPr>
      </p:pic>
    </p:spTree>
    <p:extLst>
      <p:ext uri="{BB962C8B-B14F-4D97-AF65-F5344CB8AC3E}">
        <p14:creationId xmlns:p14="http://schemas.microsoft.com/office/powerpoint/2010/main" val="1104317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43C068-3199-4FA4-8E00-CEC3B1F51A1F}"/>
              </a:ext>
            </a:extLst>
          </p:cNvPr>
          <p:cNvPicPr>
            <a:picLocks noChangeAspect="1"/>
          </p:cNvPicPr>
          <p:nvPr/>
        </p:nvPicPr>
        <p:blipFill>
          <a:blip r:embed="rId2"/>
          <a:stretch>
            <a:fillRect/>
          </a:stretch>
        </p:blipFill>
        <p:spPr>
          <a:xfrm>
            <a:off x="381000" y="457200"/>
            <a:ext cx="8229600" cy="6095999"/>
          </a:xfrm>
          <a:prstGeom prst="rect">
            <a:avLst/>
          </a:prstGeom>
        </p:spPr>
      </p:pic>
    </p:spTree>
    <p:extLst>
      <p:ext uri="{BB962C8B-B14F-4D97-AF65-F5344CB8AC3E}">
        <p14:creationId xmlns:p14="http://schemas.microsoft.com/office/powerpoint/2010/main" val="3427270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8CA2F-4BF7-4ED0-8431-99377204173B}"/>
              </a:ext>
            </a:extLst>
          </p:cNvPr>
          <p:cNvSpPr>
            <a:spLocks noGrp="1"/>
          </p:cNvSpPr>
          <p:nvPr>
            <p:ph type="title"/>
          </p:nvPr>
        </p:nvSpPr>
        <p:spPr>
          <a:xfrm>
            <a:off x="457200" y="704088"/>
            <a:ext cx="8229600" cy="819912"/>
          </a:xfrm>
        </p:spPr>
        <p:txBody>
          <a:bodyPr/>
          <a:lstStyle/>
          <a:p>
            <a:r>
              <a:rPr lang="en-US" dirty="0"/>
              <a:t>PROOF BY COUNTER EXAMPLE</a:t>
            </a:r>
            <a:endParaRPr lang="en-PK" dirty="0"/>
          </a:p>
        </p:txBody>
      </p:sp>
      <p:pic>
        <p:nvPicPr>
          <p:cNvPr id="4" name="Content Placeholder 3">
            <a:extLst>
              <a:ext uri="{FF2B5EF4-FFF2-40B4-BE49-F238E27FC236}">
                <a16:creationId xmlns:a16="http://schemas.microsoft.com/office/drawing/2014/main" id="{A575FFB7-5F1E-4960-BDCF-8B3BA85ABB09}"/>
              </a:ext>
            </a:extLst>
          </p:cNvPr>
          <p:cNvPicPr>
            <a:picLocks noGrp="1" noChangeAspect="1"/>
          </p:cNvPicPr>
          <p:nvPr>
            <p:ph idx="1"/>
          </p:nvPr>
        </p:nvPicPr>
        <p:blipFill>
          <a:blip r:embed="rId2"/>
          <a:stretch>
            <a:fillRect/>
          </a:stretch>
        </p:blipFill>
        <p:spPr>
          <a:xfrm>
            <a:off x="457200" y="1752600"/>
            <a:ext cx="8000999" cy="4114799"/>
          </a:xfrm>
          <a:prstGeom prst="rect">
            <a:avLst/>
          </a:prstGeom>
        </p:spPr>
      </p:pic>
    </p:spTree>
    <p:extLst>
      <p:ext uri="{BB962C8B-B14F-4D97-AF65-F5344CB8AC3E}">
        <p14:creationId xmlns:p14="http://schemas.microsoft.com/office/powerpoint/2010/main" val="4056577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681EA-7A70-4E62-A16A-A689DF14B423}"/>
              </a:ext>
            </a:extLst>
          </p:cNvPr>
          <p:cNvPicPr>
            <a:picLocks noChangeAspect="1"/>
          </p:cNvPicPr>
          <p:nvPr/>
        </p:nvPicPr>
        <p:blipFill>
          <a:blip r:embed="rId2"/>
          <a:stretch>
            <a:fillRect/>
          </a:stretch>
        </p:blipFill>
        <p:spPr>
          <a:xfrm>
            <a:off x="533400" y="838200"/>
            <a:ext cx="8001000" cy="4952999"/>
          </a:xfrm>
          <a:prstGeom prst="rect">
            <a:avLst/>
          </a:prstGeom>
        </p:spPr>
      </p:pic>
    </p:spTree>
    <p:extLst>
      <p:ext uri="{BB962C8B-B14F-4D97-AF65-F5344CB8AC3E}">
        <p14:creationId xmlns:p14="http://schemas.microsoft.com/office/powerpoint/2010/main" val="12694613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Mathematical Induction</a:t>
            </a:r>
            <a:br>
              <a:rPr lang="en-US" dirty="0"/>
            </a:br>
            <a:endParaRPr lang="en-US" dirty="0"/>
          </a:p>
        </p:txBody>
      </p:sp>
      <p:sp>
        <p:nvSpPr>
          <p:cNvPr id="3" name="Subtitle 2"/>
          <p:cNvSpPr>
            <a:spLocks noGrp="1"/>
          </p:cNvSpPr>
          <p:nvPr>
            <p:ph type="subTitle" idx="1"/>
          </p:nvPr>
        </p:nvSpPr>
        <p:spPr/>
        <p:txBody>
          <a:bodyPr/>
          <a:lstStyle/>
          <a:p>
            <a:r>
              <a:rPr lang="en-US" dirty="0" err="1"/>
              <a:t>Shoaib</a:t>
            </a:r>
            <a:r>
              <a:rPr lang="en-US" dirty="0"/>
              <a:t> Raza</a:t>
            </a:r>
          </a:p>
        </p:txBody>
      </p:sp>
    </p:spTree>
    <p:extLst>
      <p:ext uri="{BB962C8B-B14F-4D97-AF65-F5344CB8AC3E}">
        <p14:creationId xmlns:p14="http://schemas.microsoft.com/office/powerpoint/2010/main" val="4629180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cup B| = |A| + |B| - |A \cap B|$&#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n-r)  = \frac{n!}{(n -r)! [n - (n - r)]!} = \frac{n!}{(n - r)!r!}\;.$&#10;&#10;\end{document}"/>
  <p:tag name="IGUANATEXSIZE" val="25"/>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ar{A}$&#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10,5) = \frac{10!}{5!5!} = 252.$&#10;&#10;\end{document}"/>
  <p:tag name="IGUANATEXSIZE" val="22"/>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30,6) = \frac{30!}{6!24!} =\frac{30\cdot 29 \cdot 28\cdot 27\cdot 26\cdot 25}{6\cdot 5 \cdot 4\cdot 3\cdot 2 \cdot 1}= 593,775\;.$&#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 + y)^n =\sum_{j = 0}^{n}\left(\begin{array}{l} n\\j\end{array}\right)x^{n-j}y^j =\left(\begin{array}{l}n\\0\end{array}\right)x^n + \left(\begin{array}{l}n\\1\end{array}\right)x^{n-1}y + \cdots + \left(\begin{array}{l}n\\n-1\end{array}\right)xy^{n-1} + \left(\begin{array}{l}n\\n\end{array}\right) y^n .&#10;$$&#10;&#10;&#10;\end{document}"/>
  <p:tag name="IGUANATEXSIZE" val="15"/>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j\end{array}\right)}$&#10;&#10;&#10;\end{document}"/>
  <p:tag name="IGUANATEXSIZE" val="13"/>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j\end{array}\right)}$&#10;&#10;&#10;\end{document}"/>
  <p:tag name="IGUANATEXSIZE" val="13"/>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2\end{array}\right)}$&#10;&#10;&#10;\end{document}"/>
  <p:tag name="IGUANATEXSIZE" val="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k\left( \left\lceil \frac{N}{k}\right\rceil -  1 \right) &lt; k\left(\left(\frac{N}{k} + 1\right) - 1\right) = N,$$&#10;&#10;&#10;\end{document}"/>
  <p:tag name="IGUANATEXSIZE" val="17"/>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3\\1\end{array}\right)}$&#10;&#10;&#10;\end{document}"/>
  <p:tag name="IGUANATEXSIZE" val="8"/>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x + (-3y))^{25} =\sum_{j = 0}^{25}\left(\begin{array}{l} 25\\j\end{array}\right)(2x)^{25-j}(-3y)^j.&#10;$$&#10;&#10;&#10;\end{document}"/>
  <p:tag name="IGUANATEXSIZE" val="15"/>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l} 25\\13\end{array}\right)2^{12}(-3)^{13} = -\frac{25!}{13! 12!}2^{12}3^{13}.&#10;  $$&#10;&#10;&#10;\end{document}"/>
  <p:tag name="IGUANATEXSIZE" val="15"/>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2^n = (1 + 1)^n =\sum_{k = 0}^{n}\left(\begin{array}{l} n\\k\end{array}\right)1^k 1^{(n-k)} =\sum_{k = 0}^{n}\left(\begin{array}{l}n\\k\end{array}\right) .&#10;$$&#10;&#10;&#10;\end{document}"/>
  <p:tag name="IGUANATEXSIZE" val="15"/>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0\end{array}\right)}$&#10;&#10;&#10;\end{document}"/>
  <p:tag name="IGUANATEXSIZE" val="1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1\end{array}\right)}$&#10;&#10;&#10;\end{document}"/>
  <p:tag name="IGUANATEXSIZE" val="1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10;$$&#10;&#10;&#10;\end{document}"/>
  <p:tag name="IGUANATEXSIZE" val="15"/>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n\end{array}\right)}$&#10;&#10;&#10;\end{document}"/>
  <p:tag name="IGUANATEXSIZE" val="1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2\end{array}\right)}$&#10;&#10;&#10;\end{document}"/>
  <p:tag name="IGUANATEXSIZE" val="1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P(n,r) = \frac{n!}{(n - r)!}$&#10;&#10;\end{document}"/>
  <p:tag name="IGUANATEXSIZE" val="3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left(\begin{array}{l} n\\k\end{array}\right)= 2^n.&#10;$$&#10;&#10;&#10;\end{document}"/>
  <p:tag name="IGUANATEXSIZE" val="15"/>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 1\\k\end{array}\right)}$&#10;&#10;&#10;\end{document}"/>
  <p:tag name="IGUANATEXSIZE" val="1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1\end{array}\right)}$&#10;&#10;&#10;\end{document}"/>
  <p:tag name="IGUANATEXSIZE" val="8"/>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begin{array}{c} n + 1 \\k\end{array}\right) =\left(\begin{array}{c}n\\k - 1\end{array}\right) + \left(\begin{array}{c}n\\k\end{array}\right) .&#10;$$&#10;&#10;&#10;\end{document}"/>
  <p:tag name="IGUANATEXSIZE" val="15"/>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c}n\\k\end{array}\right)}$&#10;&#10;&#10;\end{document}"/>
  <p:tag name="IGUANATEXSIZE" val="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bf\left( \begin{array}{l}n\\ r\end{array}\right)}$$&#10;&#10;&#10;\end{document}"/>
  <p:tag name="IGUANATEXSIZE" val="1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P(n,r)}{P(r,r)} =\frac{n!/(n - r)!}{r!/(r - r)!} = \frac{n!}{(n -r)! r!}\;.$&#10;&#10;\end{document}"/>
  <p:tag name="IGUANATEXSIZE" val="2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n,r) = \frac{n!}{(n -r)! r!}.$&#10;&#10;\end{document}"/>
  <p:tag name="IGUANATEXSIZE" val="2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5) = \frac{52!}{5!47!}$&#10;&#10;\end{document}"/>
  <p:tag name="IGUANATEXSIZE" val="25"/>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frac{52\cdot 51 \cdot 50 \cdot 49 \cdot 48}{5\cdot 4 \cdot 3 \cdot 2 \cdot 1} = 26 \cdot 17 \cdot 10 \cdot 49 \cdot 12 = 2,598,960$&#10;&#10;\end{document}"/>
  <p:tag name="IGUANATEXSIZE" val="25"/>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52,47) = \frac{52!}{47!5!} = C(52,5) = 2, 598,960 .$&#10;&#10;\end{document}"/>
  <p:tag name="IGUANATEXSIZE"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15972</TotalTime>
  <Words>11783</Words>
  <Application>Microsoft Office PowerPoint</Application>
  <PresentationFormat>On-screen Show (4:3)</PresentationFormat>
  <Paragraphs>987</Paragraphs>
  <Slides>215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215</vt:i4>
      </vt:variant>
    </vt:vector>
  </HeadingPairs>
  <TitlesOfParts>
    <vt:vector size="223" baseType="lpstr">
      <vt:lpstr>Cambria Math</vt:lpstr>
      <vt:lpstr>Arial Narrow</vt:lpstr>
      <vt:lpstr>Wingdings 2</vt:lpstr>
      <vt:lpstr>Courier New</vt:lpstr>
      <vt:lpstr>Constantia</vt:lpstr>
      <vt:lpstr>Calibri</vt:lpstr>
      <vt:lpstr>Arial</vt:lpstr>
      <vt:lpstr>Flow</vt:lpstr>
      <vt:lpstr>Trees</vt:lpstr>
      <vt:lpstr>Chapter Summary</vt:lpstr>
      <vt:lpstr>Introduction to Trees</vt:lpstr>
      <vt:lpstr>Section Summary</vt:lpstr>
      <vt:lpstr>Trees</vt:lpstr>
      <vt:lpstr>Trees</vt:lpstr>
      <vt:lpstr>FOREST</vt:lpstr>
      <vt:lpstr>Trees as Models</vt:lpstr>
      <vt:lpstr>Trees as Models</vt:lpstr>
      <vt:lpstr>Trees as Models</vt:lpstr>
      <vt:lpstr>Rooted Trees</vt:lpstr>
      <vt:lpstr>Rooted Tree Terminology</vt:lpstr>
      <vt:lpstr>Rooted Tree Terminology</vt:lpstr>
      <vt:lpstr>Rooted Tree Terminology</vt:lpstr>
      <vt:lpstr>Rooted Tree Terminology</vt:lpstr>
      <vt:lpstr>Terminology for Rooted Trees</vt:lpstr>
      <vt:lpstr>Terminology for Rooted Trees</vt:lpstr>
      <vt:lpstr>Terminology for Rooted Trees</vt:lpstr>
      <vt:lpstr>m-ary Rooted Trees</vt:lpstr>
      <vt:lpstr>PowerPoint Presentation</vt:lpstr>
      <vt:lpstr>Balanced m-Ary Trees</vt:lpstr>
      <vt:lpstr>Ordered Rooted Trees</vt:lpstr>
      <vt:lpstr>Binary Trees</vt:lpstr>
      <vt:lpstr>PowerPoint Presentation</vt:lpstr>
      <vt:lpstr>Properties of Trees</vt:lpstr>
      <vt:lpstr>Level of vertices and height of trees</vt:lpstr>
      <vt:lpstr>Level of vertices and height of trees</vt:lpstr>
      <vt:lpstr>Applications of Trees</vt:lpstr>
      <vt:lpstr>Binary Search Tree</vt:lpstr>
      <vt:lpstr>Example : Form a binary search tree for the words mathematics, physics, geography, zoology, meteorology, geology, psychology, and chemistry (using alphabetical order).</vt:lpstr>
      <vt:lpstr>Applications of Trees</vt:lpstr>
      <vt:lpstr>Game Tree for Tic-Tac-Toe</vt:lpstr>
      <vt:lpstr>Universal Address Systems </vt:lpstr>
      <vt:lpstr>Prefix code</vt:lpstr>
      <vt:lpstr>Decision Trees</vt:lpstr>
      <vt:lpstr>Example : A decision tree that orders the elements of the list a, b, c.</vt:lpstr>
      <vt:lpstr>Tree Traversal</vt:lpstr>
      <vt:lpstr>Tree Traversal</vt:lpstr>
      <vt:lpstr>Preorder Traversal</vt:lpstr>
      <vt:lpstr>Preorder Traversal (continued)</vt:lpstr>
      <vt:lpstr>Inorder Traversal</vt:lpstr>
      <vt:lpstr>Inorder Traversal (continued)</vt:lpstr>
      <vt:lpstr>Postorder Traversal</vt:lpstr>
      <vt:lpstr>Post order Traversal  (continued)</vt:lpstr>
      <vt:lpstr>Expression Trees</vt:lpstr>
      <vt:lpstr>Infix Notation</vt:lpstr>
      <vt:lpstr>Prefix Notation</vt:lpstr>
      <vt:lpstr>Prefix Notation</vt:lpstr>
      <vt:lpstr>Postfix Notation</vt:lpstr>
      <vt:lpstr>Postfix Notation</vt:lpstr>
      <vt:lpstr>Spanning Trees</vt:lpstr>
      <vt:lpstr>Section Summary</vt:lpstr>
      <vt:lpstr>Spanning Trees</vt:lpstr>
      <vt:lpstr>Spanning Trees</vt:lpstr>
      <vt:lpstr>Minimum Spanning</vt:lpstr>
      <vt:lpstr>Minimum spanning tree</vt:lpstr>
      <vt:lpstr>Minimum spanning tree</vt:lpstr>
      <vt:lpstr>PRIM’S ALGORITHM</vt:lpstr>
      <vt:lpstr>Example: Use Prims algorithm to find a minimal spanning tree for the graph below. Indicate the order in which edges are added to form the tree. </vt:lpstr>
      <vt:lpstr>KRUSKAL’S ALGORITHM</vt:lpstr>
      <vt:lpstr>Minimal spanning tree (MST)</vt:lpstr>
      <vt:lpstr>The Foundations: Logic and Proofs</vt:lpstr>
      <vt:lpstr>Proofs</vt:lpstr>
      <vt:lpstr>Usefulness</vt:lpstr>
      <vt:lpstr>Definitions  </vt:lpstr>
      <vt:lpstr>Types of Proofs</vt:lpstr>
      <vt:lpstr>Direct Proofs</vt:lpstr>
      <vt:lpstr>Activity Time</vt:lpstr>
      <vt:lpstr>Prove that the sum of two odd integers is even.</vt:lpstr>
      <vt:lpstr>PowerPoint Presentation</vt:lpstr>
      <vt:lpstr>PowerPoint Presentation</vt:lpstr>
      <vt:lpstr>PowerPoint Presentation</vt:lpstr>
      <vt:lpstr>proved that if n is an odd integer, then n2 is an odd integer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Time</vt:lpstr>
      <vt:lpstr>Proof</vt:lpstr>
      <vt:lpstr>Activity Time</vt:lpstr>
      <vt:lpstr>Indirect Proofs</vt:lpstr>
      <vt:lpstr>PowerPoint Presentation</vt:lpstr>
      <vt:lpstr>Prove that if n is an integer and 3n + 2 is odd, then n is odd.</vt:lpstr>
      <vt:lpstr>PowerPoint Presentation</vt:lpstr>
      <vt:lpstr>PowerPoint Presentation</vt:lpstr>
      <vt:lpstr>PowerPoint Presentation</vt:lpstr>
      <vt:lpstr>Proofs by Contradiction</vt:lpstr>
      <vt:lpstr>Basic Idea</vt:lpstr>
      <vt:lpstr>PowerPoint Presentation</vt:lpstr>
      <vt:lpstr>PowerPoint Presentation</vt:lpstr>
      <vt:lpstr>PowerPoint Presentation</vt:lpstr>
      <vt:lpstr>PowerPoint Presentation</vt:lpstr>
      <vt:lpstr>PowerPoint Presentation</vt:lpstr>
      <vt:lpstr>PROOF BY COUNTER EXAMPLE</vt:lpstr>
      <vt:lpstr>PowerPoint Presentation</vt:lpstr>
      <vt:lpstr>Mathematical Induction </vt:lpstr>
      <vt:lpstr>Conjecture: The sum of the first n odd natural numbers equals n2.</vt:lpstr>
      <vt:lpstr>An infinite ladder</vt:lpstr>
      <vt:lpstr>PowerPoint Presentation</vt:lpstr>
      <vt:lpstr>Mathematical Induction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Counting</vt:lpstr>
      <vt:lpstr>Chapter Summary</vt:lpstr>
      <vt:lpstr>The Basics of Counting</vt:lpstr>
      <vt:lpstr>COMBINATORICS</vt:lpstr>
      <vt:lpstr>Counting</vt:lpstr>
      <vt:lpstr>Section Summary</vt:lpstr>
      <vt:lpstr>Basic Counting Principles:  The Sum Rule</vt:lpstr>
      <vt:lpstr>The Sum Rule in terms of sets.</vt:lpstr>
      <vt:lpstr>Basic Counting Principles:  The Sum Rule</vt:lpstr>
      <vt:lpstr>Basic Counting Principles:  The Sum Rule</vt:lpstr>
      <vt:lpstr>Basic Counting Principles:  The Sum Rule</vt:lpstr>
      <vt:lpstr>Basic Counting Principles: The Product Rule</vt:lpstr>
      <vt:lpstr>Product Rule in Terms of Sets</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Telephone Numbering Plan</vt:lpstr>
      <vt:lpstr>NUMBER OF ITERATIONS OF A NESTED LOOP</vt:lpstr>
      <vt:lpstr>PowerPoint Presentation</vt:lpstr>
      <vt:lpstr>PowerPoint Presentation</vt:lpstr>
      <vt:lpstr>Combining the Sum and Product Rule</vt:lpstr>
      <vt:lpstr>Counting Passwords</vt:lpstr>
      <vt:lpstr>Internet Addresses</vt:lpstr>
      <vt:lpstr>Counting Internet Addresses</vt:lpstr>
      <vt:lpstr>Combining the Sum and Product Rule</vt:lpstr>
      <vt:lpstr>Basic Counting Principles: Subtraction Rule</vt:lpstr>
      <vt:lpstr>Counting Bit Strings</vt:lpstr>
      <vt:lpstr>Basic Counting Principles: Division Rule</vt:lpstr>
      <vt:lpstr>Basic Counting Principles: Division Rule</vt:lpstr>
      <vt:lpstr>Counting Functions</vt:lpstr>
      <vt:lpstr>Tree Diagrams</vt:lpstr>
      <vt:lpstr>Tree Diagrams</vt:lpstr>
      <vt:lpstr>The Pigeonhole Principle</vt:lpstr>
      <vt:lpstr>Section Summary</vt:lpstr>
      <vt:lpstr>The Pigeonhole Principle</vt:lpstr>
      <vt:lpstr>The Pigeonhole Principle</vt:lpstr>
      <vt:lpstr>The Pigeonhole Principle</vt:lpstr>
      <vt:lpstr>The Generalized Pigeonhole Principle</vt:lpstr>
      <vt:lpstr>Pigeonhole Principle</vt:lpstr>
      <vt:lpstr>The Generalized Pigeonhole Principle</vt:lpstr>
      <vt:lpstr>Permutations and Combinations</vt:lpstr>
      <vt:lpstr>Section Summary</vt:lpstr>
      <vt:lpstr>Permutations</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Binomial Coefficients and Identities</vt:lpstr>
      <vt:lpstr>Section Summary</vt:lpstr>
      <vt:lpstr>Binomial Theorem </vt:lpstr>
      <vt:lpstr>Powers of Binomial Expressions</vt:lpstr>
      <vt:lpstr>Using the Binomial Theorem</vt:lpstr>
      <vt:lpstr>Using the Binomial Theorem</vt:lpstr>
      <vt:lpstr>Using the Binomial Theorem</vt:lpstr>
      <vt:lpstr> A Useful Identity</vt:lpstr>
      <vt:lpstr>Pascal’s Identity </vt:lpstr>
      <vt:lpstr>Pascal’s Triangle</vt:lpstr>
      <vt:lpstr>Discrete Probability</vt:lpstr>
      <vt:lpstr>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dell</cp:lastModifiedBy>
  <cp:revision>757</cp:revision>
  <cp:lastPrinted>2011-09-18T13:59:11Z</cp:lastPrinted>
  <dcterms:created xsi:type="dcterms:W3CDTF">2011-09-18T13:59:01Z</dcterms:created>
  <dcterms:modified xsi:type="dcterms:W3CDTF">2020-11-18T15:31:41Z</dcterms:modified>
</cp:coreProperties>
</file>